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9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7619B-3DE4-454C-B159-4A6EADBCC598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FF446-F0B0-45C2-95D6-EC20755417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71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999" y="-13201"/>
            <a:ext cx="7581008" cy="1071821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4704" y="3748735"/>
            <a:ext cx="4817159" cy="2566631"/>
          </a:xfrm>
        </p:spPr>
        <p:txBody>
          <a:bodyPr anchor="b">
            <a:noAutofit/>
          </a:bodyPr>
          <a:lstStyle>
            <a:lvl1pPr algn="r">
              <a:defRPr sz="4464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04" y="6315364"/>
            <a:ext cx="4817159" cy="171009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89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C81F-709C-480C-AA7D-EAC4C41D3F82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C26C-E464-4C89-93EA-DB35C8F07B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03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950383"/>
            <a:ext cx="5247884" cy="5306307"/>
          </a:xfrm>
        </p:spPr>
        <p:txBody>
          <a:bodyPr anchor="ctr">
            <a:normAutofit/>
          </a:bodyPr>
          <a:lstStyle>
            <a:lvl1pPr algn="l">
              <a:defRPr sz="3637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9" y="6969478"/>
            <a:ext cx="5247884" cy="2449174"/>
          </a:xfrm>
        </p:spPr>
        <p:txBody>
          <a:bodyPr anchor="ctr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C81F-709C-480C-AA7D-EAC4C41D3F82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C26C-E464-4C89-93EA-DB35C8F07B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977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25" y="950383"/>
            <a:ext cx="5020092" cy="4712318"/>
          </a:xfrm>
        </p:spPr>
        <p:txBody>
          <a:bodyPr anchor="ctr">
            <a:normAutofit/>
          </a:bodyPr>
          <a:lstStyle>
            <a:lvl1pPr algn="l">
              <a:defRPr sz="3637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10297" y="5662701"/>
            <a:ext cx="4480748" cy="59399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2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FontTx/>
              <a:buNone/>
              <a:defRPr/>
            </a:lvl2pPr>
            <a:lvl3pPr marL="755934" indent="0">
              <a:buFontTx/>
              <a:buNone/>
              <a:defRPr/>
            </a:lvl3pPr>
            <a:lvl4pPr marL="1133902" indent="0">
              <a:buFontTx/>
              <a:buNone/>
              <a:defRPr/>
            </a:lvl4pPr>
            <a:lvl5pPr marL="151186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6969478"/>
            <a:ext cx="5247885" cy="2449174"/>
          </a:xfrm>
        </p:spPr>
        <p:txBody>
          <a:bodyPr anchor="ctr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C81F-709C-480C-AA7D-EAC4C41D3F82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C26C-E464-4C89-93EA-DB35C8F07B2F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399075" y="1232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8567" y="4500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5134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7" y="3012023"/>
            <a:ext cx="5247885" cy="4046394"/>
          </a:xfrm>
        </p:spPr>
        <p:txBody>
          <a:bodyPr anchor="b">
            <a:normAutofit/>
          </a:bodyPr>
          <a:lstStyle>
            <a:lvl1pPr algn="l">
              <a:defRPr sz="3637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7058418"/>
            <a:ext cx="5247885" cy="2360234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C81F-709C-480C-AA7D-EAC4C41D3F82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C26C-E464-4C89-93EA-DB35C8F07B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103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25" y="950383"/>
            <a:ext cx="5020092" cy="4712318"/>
          </a:xfrm>
        </p:spPr>
        <p:txBody>
          <a:bodyPr anchor="ctr">
            <a:normAutofit/>
          </a:bodyPr>
          <a:lstStyle>
            <a:lvl1pPr algn="l">
              <a:defRPr sz="3637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976" y="6256691"/>
            <a:ext cx="5247886" cy="80172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FontTx/>
              <a:buNone/>
              <a:defRPr/>
            </a:lvl2pPr>
            <a:lvl3pPr marL="755934" indent="0">
              <a:buFontTx/>
              <a:buNone/>
              <a:defRPr/>
            </a:lvl3pPr>
            <a:lvl4pPr marL="1133902" indent="0">
              <a:buFontTx/>
              <a:buNone/>
              <a:defRPr/>
            </a:lvl4pPr>
            <a:lvl5pPr marL="151186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7058418"/>
            <a:ext cx="5247885" cy="2360234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C81F-709C-480C-AA7D-EAC4C41D3F82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C26C-E464-4C89-93EA-DB35C8F07B2F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399075" y="1232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8567" y="4500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9664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44" y="950383"/>
            <a:ext cx="5242718" cy="4712318"/>
          </a:xfrm>
        </p:spPr>
        <p:txBody>
          <a:bodyPr anchor="ctr">
            <a:normAutofit/>
          </a:bodyPr>
          <a:lstStyle>
            <a:lvl1pPr algn="l">
              <a:defRPr sz="3637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976" y="6256691"/>
            <a:ext cx="5247886" cy="80172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84">
                <a:solidFill>
                  <a:schemeClr val="accent1"/>
                </a:solidFill>
              </a:defRPr>
            </a:lvl1pPr>
            <a:lvl2pPr marL="377967" indent="0">
              <a:buFontTx/>
              <a:buNone/>
              <a:defRPr/>
            </a:lvl2pPr>
            <a:lvl3pPr marL="755934" indent="0">
              <a:buFontTx/>
              <a:buNone/>
              <a:defRPr/>
            </a:lvl3pPr>
            <a:lvl4pPr marL="1133902" indent="0">
              <a:buFontTx/>
              <a:buNone/>
              <a:defRPr/>
            </a:lvl4pPr>
            <a:lvl5pPr marL="151186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7058418"/>
            <a:ext cx="5247885" cy="2360234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C81F-709C-480C-AA7D-EAC4C41D3F82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C26C-E464-4C89-93EA-DB35C8F07B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572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C81F-709C-480C-AA7D-EAC4C41D3F82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C26C-E464-4C89-93EA-DB35C8F07B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158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41660" y="950384"/>
            <a:ext cx="809219" cy="8187158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977" y="950384"/>
            <a:ext cx="4294916" cy="818715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C81F-709C-480C-AA7D-EAC4C41D3F82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C26C-E464-4C89-93EA-DB35C8F07B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24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C81F-709C-480C-AA7D-EAC4C41D3F82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C26C-E464-4C89-93EA-DB35C8F07B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11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7" y="4210729"/>
            <a:ext cx="5247885" cy="2847691"/>
          </a:xfrm>
        </p:spPr>
        <p:txBody>
          <a:bodyPr anchor="b"/>
          <a:lstStyle>
            <a:lvl1pPr algn="l">
              <a:defRPr sz="3307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7058417"/>
            <a:ext cx="5247885" cy="1341388"/>
          </a:xfrm>
        </p:spPr>
        <p:txBody>
          <a:bodyPr anchor="t"/>
          <a:lstStyle>
            <a:lvl1pPr marL="0" indent="0" algn="l">
              <a:buNone/>
              <a:defRPr sz="165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C81F-709C-480C-AA7D-EAC4C41D3F82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C26C-E464-4C89-93EA-DB35C8F07B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54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950383"/>
            <a:ext cx="5247884" cy="20591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79" y="3368418"/>
            <a:ext cx="2553051" cy="6050232"/>
          </a:xfrm>
        </p:spPr>
        <p:txBody>
          <a:bodyPr>
            <a:normAutofit/>
          </a:bodyPr>
          <a:lstStyle>
            <a:lvl1pPr>
              <a:defRPr sz="1488"/>
            </a:lvl1pPr>
            <a:lvl2pPr>
              <a:defRPr sz="1323"/>
            </a:lvl2pPr>
            <a:lvl3pPr>
              <a:defRPr sz="1157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8811" y="3368421"/>
            <a:ext cx="2553052" cy="6050233"/>
          </a:xfrm>
        </p:spPr>
        <p:txBody>
          <a:bodyPr>
            <a:normAutofit/>
          </a:bodyPr>
          <a:lstStyle>
            <a:lvl1pPr>
              <a:defRPr sz="1488"/>
            </a:lvl1pPr>
            <a:lvl2pPr>
              <a:defRPr sz="1323"/>
            </a:lvl2pPr>
            <a:lvl3pPr>
              <a:defRPr sz="1157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C81F-709C-480C-AA7D-EAC4C41D3F82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C26C-E464-4C89-93EA-DB35C8F07B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37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8" y="950383"/>
            <a:ext cx="5247884" cy="20591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8" y="3369032"/>
            <a:ext cx="2555170" cy="898409"/>
          </a:xfrm>
        </p:spPr>
        <p:txBody>
          <a:bodyPr anchor="b">
            <a:noAutofit/>
          </a:bodyPr>
          <a:lstStyle>
            <a:lvl1pPr marL="0" indent="0">
              <a:buNone/>
              <a:defRPr sz="1984" b="0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78" y="4267444"/>
            <a:ext cx="2555170" cy="515121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96691" y="3369032"/>
            <a:ext cx="2555170" cy="898409"/>
          </a:xfrm>
        </p:spPr>
        <p:txBody>
          <a:bodyPr anchor="b">
            <a:noAutofit/>
          </a:bodyPr>
          <a:lstStyle>
            <a:lvl1pPr marL="0" indent="0">
              <a:buNone/>
              <a:defRPr sz="1984" b="0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96691" y="4267444"/>
            <a:ext cx="2555170" cy="515121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C81F-709C-480C-AA7D-EAC4C41D3F82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C26C-E464-4C89-93EA-DB35C8F07B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10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8" y="950383"/>
            <a:ext cx="5247884" cy="20591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C81F-709C-480C-AA7D-EAC4C41D3F82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C26C-E464-4C89-93EA-DB35C8F07B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40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C81F-709C-480C-AA7D-EAC4C41D3F82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C26C-E464-4C89-93EA-DB35C8F07B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82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8" y="2336365"/>
            <a:ext cx="2306744" cy="1993164"/>
          </a:xfrm>
        </p:spPr>
        <p:txBody>
          <a:bodyPr anchor="b">
            <a:normAutofit/>
          </a:bodyPr>
          <a:lstStyle>
            <a:lvl1pPr>
              <a:defRPr sz="165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502" y="802783"/>
            <a:ext cx="2799359" cy="861586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978" y="4329529"/>
            <a:ext cx="2306744" cy="4029228"/>
          </a:xfrm>
        </p:spPr>
        <p:txBody>
          <a:bodyPr>
            <a:normAutofit/>
          </a:bodyPr>
          <a:lstStyle>
            <a:lvl1pPr marL="0" indent="0">
              <a:buNone/>
              <a:defRPr sz="1157"/>
            </a:lvl1pPr>
            <a:lvl2pPr marL="283475" indent="0">
              <a:buNone/>
              <a:defRPr sz="868"/>
            </a:lvl2pPr>
            <a:lvl3pPr marL="566951" indent="0">
              <a:buNone/>
              <a:defRPr sz="744"/>
            </a:lvl3pPr>
            <a:lvl4pPr marL="850426" indent="0">
              <a:buNone/>
              <a:defRPr sz="620"/>
            </a:lvl4pPr>
            <a:lvl5pPr marL="1133902" indent="0">
              <a:buNone/>
              <a:defRPr sz="620"/>
            </a:lvl5pPr>
            <a:lvl6pPr marL="1417377" indent="0">
              <a:buNone/>
              <a:defRPr sz="620"/>
            </a:lvl6pPr>
            <a:lvl7pPr marL="1700853" indent="0">
              <a:buNone/>
              <a:defRPr sz="620"/>
            </a:lvl7pPr>
            <a:lvl8pPr marL="1984328" indent="0">
              <a:buNone/>
              <a:defRPr sz="620"/>
            </a:lvl8pPr>
            <a:lvl9pPr marL="2267803" indent="0">
              <a:buNone/>
              <a:defRPr sz="62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C81F-709C-480C-AA7D-EAC4C41D3F82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C26C-E464-4C89-93EA-DB35C8F07B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00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8" y="7484269"/>
            <a:ext cx="5247884" cy="883560"/>
          </a:xfrm>
        </p:spPr>
        <p:txBody>
          <a:bodyPr anchor="b">
            <a:normAutofit/>
          </a:bodyPr>
          <a:lstStyle>
            <a:lvl1pPr algn="l">
              <a:defRPr sz="1984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3978" y="950384"/>
            <a:ext cx="5247884" cy="5995581"/>
          </a:xfrm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7967" indent="0">
              <a:buNone/>
              <a:defRPr sz="1323"/>
            </a:lvl2pPr>
            <a:lvl3pPr marL="755934" indent="0">
              <a:buNone/>
              <a:defRPr sz="1323"/>
            </a:lvl3pPr>
            <a:lvl4pPr marL="1133902" indent="0">
              <a:buNone/>
              <a:defRPr sz="1323"/>
            </a:lvl4pPr>
            <a:lvl5pPr marL="1511869" indent="0">
              <a:buNone/>
              <a:defRPr sz="1323"/>
            </a:lvl5pPr>
            <a:lvl6pPr marL="1889836" indent="0">
              <a:buNone/>
              <a:defRPr sz="1323"/>
            </a:lvl6pPr>
            <a:lvl7pPr marL="2267803" indent="0">
              <a:buNone/>
              <a:defRPr sz="1323"/>
            </a:lvl7pPr>
            <a:lvl8pPr marL="2645771" indent="0">
              <a:buNone/>
              <a:defRPr sz="1323"/>
            </a:lvl8pPr>
            <a:lvl9pPr marL="3023738" indent="0">
              <a:buNone/>
              <a:defRPr sz="132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978" y="8367830"/>
            <a:ext cx="5247884" cy="1050822"/>
          </a:xfrm>
        </p:spPr>
        <p:txBody>
          <a:bodyPr>
            <a:normAutofit/>
          </a:bodyPr>
          <a:lstStyle>
            <a:lvl1pPr marL="0" indent="0">
              <a:buNone/>
              <a:defRPr sz="992"/>
            </a:lvl1pPr>
            <a:lvl2pPr marL="377967" indent="0">
              <a:buNone/>
              <a:defRPr sz="992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C81F-709C-480C-AA7D-EAC4C41D3F82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C26C-E464-4C89-93EA-DB35C8F07B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68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7000" y="-13201"/>
            <a:ext cx="7581009" cy="1071821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978" y="950383"/>
            <a:ext cx="5247884" cy="2059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8" y="3368421"/>
            <a:ext cx="5247884" cy="605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68722" y="9418654"/>
            <a:ext cx="56559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9C81F-709C-480C-AA7D-EAC4C41D3F82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3978" y="9418654"/>
            <a:ext cx="382197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8047" y="9418654"/>
            <a:ext cx="42381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accent1"/>
                </a:solidFill>
              </a:defRPr>
            </a:lvl1pPr>
          </a:lstStyle>
          <a:p>
            <a:fld id="{12B9C26C-E464-4C89-93EA-DB35C8F07B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77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377967" rtl="0" eaLnBrk="1" latinLnBrk="0" hangingPunct="1">
        <a:spcBef>
          <a:spcPct val="0"/>
        </a:spcBef>
        <a:buNone/>
        <a:defRPr sz="2976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3475" indent="-283475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14197" indent="-236230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44918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22885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00853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78820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56787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34754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12722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14.png"/><Relationship Id="rId5" Type="http://schemas.openxmlformats.org/officeDocument/2006/relationships/image" Target="../media/image11.jp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png"/><Relationship Id="rId7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g"/><Relationship Id="rId10" Type="http://schemas.openxmlformats.org/officeDocument/2006/relationships/image" Target="../media/image17.jp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76DA4FF-105E-4014-B4F2-07D44A802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80" y="4205529"/>
            <a:ext cx="963332" cy="101876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3402313-ACEC-445A-A08E-198BE8F8B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587" y="7620"/>
            <a:ext cx="1714500" cy="762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1C1DFD5-DB65-4CC7-8E07-5DC107098683}"/>
              </a:ext>
            </a:extLst>
          </p:cNvPr>
          <p:cNvSpPr txBox="1"/>
          <p:nvPr/>
        </p:nvSpPr>
        <p:spPr>
          <a:xfrm>
            <a:off x="656823" y="709840"/>
            <a:ext cx="52417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/>
              <a:t>Notice de programmation et de réglage pour</a:t>
            </a:r>
          </a:p>
          <a:p>
            <a:pPr algn="ctr"/>
            <a:r>
              <a:rPr lang="fr-FR" sz="1700" b="1" dirty="0"/>
              <a:t>Moteur solaire intelligent automatique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1C60C77-7F48-414D-8052-BBBDCB20D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79" y="-71838"/>
            <a:ext cx="1210538" cy="121053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973B62C-771E-4E1C-90C5-6166D4DC3E64}"/>
              </a:ext>
            </a:extLst>
          </p:cNvPr>
          <p:cNvSpPr txBox="1"/>
          <p:nvPr/>
        </p:nvSpPr>
        <p:spPr>
          <a:xfrm>
            <a:off x="728654" y="3826798"/>
            <a:ext cx="5241702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/>
              <a:t>1 – Programmation du premier émetteur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C1A38A3D-9725-4B05-9962-E9AA24E04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530" y="4302787"/>
            <a:ext cx="475488" cy="768096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AC88C27B-9D2A-4EE5-B7C0-F85CDF8E0F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68" y="4309340"/>
            <a:ext cx="701040" cy="674370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470EA315-E599-4273-B29C-DCC22E4502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15" y="4285956"/>
            <a:ext cx="475488" cy="768096"/>
          </a:xfrm>
          <a:prstGeom prst="rect">
            <a:avLst/>
          </a:prstGeom>
        </p:spPr>
      </p:pic>
      <p:sp>
        <p:nvSpPr>
          <p:cNvPr id="52" name="AutoShape 11">
            <a:extLst>
              <a:ext uri="{FF2B5EF4-FFF2-40B4-BE49-F238E27FC236}">
                <a16:creationId xmlns:a16="http://schemas.microsoft.com/office/drawing/2014/main" id="{2BE46EF6-94F5-48F0-A0F2-3146F5A92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998" y="4686835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" name="AutoShape 11">
            <a:extLst>
              <a:ext uri="{FF2B5EF4-FFF2-40B4-BE49-F238E27FC236}">
                <a16:creationId xmlns:a16="http://schemas.microsoft.com/office/drawing/2014/main" id="{BD084436-3540-40C2-BE6F-C334D5CCB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2403" y="4686835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" name="AutoShape 11">
            <a:extLst>
              <a:ext uri="{FF2B5EF4-FFF2-40B4-BE49-F238E27FC236}">
                <a16:creationId xmlns:a16="http://schemas.microsoft.com/office/drawing/2014/main" id="{C17F5464-8552-460D-9E02-0C245C96F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259" y="4654123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367DE704-312D-4518-8097-395E298755DC}"/>
              </a:ext>
            </a:extLst>
          </p:cNvPr>
          <p:cNvSpPr txBox="1"/>
          <p:nvPr/>
        </p:nvSpPr>
        <p:spPr>
          <a:xfrm>
            <a:off x="2438316" y="5033106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volet fait un va-et-vient, relâcher la touche</a:t>
            </a:r>
            <a:endParaRPr lang="fr-FR" sz="800" b="1" dirty="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79EA4C4-BCF6-440F-9C38-3C25A01AB9AC}"/>
              </a:ext>
            </a:extLst>
          </p:cNvPr>
          <p:cNvSpPr txBox="1"/>
          <p:nvPr/>
        </p:nvSpPr>
        <p:spPr>
          <a:xfrm>
            <a:off x="3937653" y="505107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Appuyer sur la touche </a:t>
            </a:r>
            <a:r>
              <a:rPr lang="fr-FR" sz="800" b="1" dirty="0"/>
              <a:t>montée </a:t>
            </a:r>
            <a:r>
              <a:rPr lang="fr-FR" sz="800" dirty="0"/>
              <a:t>(1 pression)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B50EE3AF-9A86-4DC6-B7B5-7BBE826109E1}"/>
              </a:ext>
            </a:extLst>
          </p:cNvPr>
          <p:cNvSpPr txBox="1"/>
          <p:nvPr/>
        </p:nvSpPr>
        <p:spPr>
          <a:xfrm>
            <a:off x="5224247" y="504566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volet fait un va-et-vient, l’appairage est </a:t>
            </a:r>
            <a:r>
              <a:rPr lang="fr-FR" sz="800" b="1" dirty="0"/>
              <a:t>terminé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E0990086-7AC1-47C2-98D4-8A60A41287E7}"/>
              </a:ext>
            </a:extLst>
          </p:cNvPr>
          <p:cNvSpPr txBox="1"/>
          <p:nvPr/>
        </p:nvSpPr>
        <p:spPr>
          <a:xfrm>
            <a:off x="723401" y="5602019"/>
            <a:ext cx="5241702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/>
              <a:t>2 – Vérification du sens de rotation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F4BAB146-E859-4A35-B1BC-A62F382E62B4}"/>
              </a:ext>
            </a:extLst>
          </p:cNvPr>
          <p:cNvSpPr txBox="1"/>
          <p:nvPr/>
        </p:nvSpPr>
        <p:spPr>
          <a:xfrm>
            <a:off x="2679530" y="6095743"/>
            <a:ext cx="3245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Vérifier le sens de rotation du volet en appuyant sur la </a:t>
            </a:r>
            <a:r>
              <a:rPr lang="fr-FR" sz="800" b="1" dirty="0"/>
              <a:t>touche montée</a:t>
            </a:r>
            <a:r>
              <a:rPr lang="fr-FR" sz="800" dirty="0"/>
              <a:t> ou sur la </a:t>
            </a:r>
            <a:r>
              <a:rPr lang="fr-FR" sz="800" b="1" dirty="0"/>
              <a:t>touche descente</a:t>
            </a:r>
            <a:r>
              <a:rPr lang="fr-FR" sz="800" dirty="0"/>
              <a:t>.</a:t>
            </a:r>
          </a:p>
          <a:p>
            <a:r>
              <a:rPr lang="fr-FR" sz="800" dirty="0"/>
              <a:t>Si le sens de rotation est bon, passer directement à l’étape 5, sinon suivre l’étape 3.</a:t>
            </a:r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199C71EF-E2C1-40CA-8932-54697362E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26" y="6029785"/>
            <a:ext cx="689874" cy="693495"/>
          </a:xfrm>
          <a:prstGeom prst="rect">
            <a:avLst/>
          </a:prstGeom>
        </p:spPr>
      </p:pic>
      <p:sp>
        <p:nvSpPr>
          <p:cNvPr id="63" name="AutoShape 11">
            <a:extLst>
              <a:ext uri="{FF2B5EF4-FFF2-40B4-BE49-F238E27FC236}">
                <a16:creationId xmlns:a16="http://schemas.microsoft.com/office/drawing/2014/main" id="{435686E1-9AA3-40D8-9287-9C0C7EE6F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127" y="6303199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0769D4B1-C7E7-4DEC-8F2B-71379B415CA7}"/>
              </a:ext>
            </a:extLst>
          </p:cNvPr>
          <p:cNvSpPr txBox="1"/>
          <p:nvPr/>
        </p:nvSpPr>
        <p:spPr>
          <a:xfrm>
            <a:off x="705810" y="6860107"/>
            <a:ext cx="5241702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/>
              <a:t>3 – Modification du sens de rotation </a:t>
            </a:r>
            <a:r>
              <a:rPr lang="fr-FR" sz="1400" dirty="0"/>
              <a:t>(si besoin)</a:t>
            </a:r>
            <a:endParaRPr lang="fr-FR" sz="1600" dirty="0"/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id="{79B01608-7FFC-4992-B81C-14AA989DF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862" y="7286010"/>
            <a:ext cx="456132" cy="736829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A59A11FC-6337-46E9-962E-CA641A465B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3" y="7286010"/>
            <a:ext cx="689870" cy="650035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8413ADCA-4DC6-47F6-9999-C277FBADA1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5" y="7286010"/>
            <a:ext cx="695302" cy="655467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1DEB1E4A-EDDF-473E-90E0-04ECC7B965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66" y="7291467"/>
            <a:ext cx="475488" cy="768096"/>
          </a:xfrm>
          <a:prstGeom prst="rect">
            <a:avLst/>
          </a:prstGeom>
        </p:spPr>
      </p:pic>
      <p:sp>
        <p:nvSpPr>
          <p:cNvPr id="75" name="AutoShape 11">
            <a:extLst>
              <a:ext uri="{FF2B5EF4-FFF2-40B4-BE49-F238E27FC236}">
                <a16:creationId xmlns:a16="http://schemas.microsoft.com/office/drawing/2014/main" id="{CC0E49D5-9977-4903-A939-5C8B9826F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037" y="7564491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" name="AutoShape 11">
            <a:extLst>
              <a:ext uri="{FF2B5EF4-FFF2-40B4-BE49-F238E27FC236}">
                <a16:creationId xmlns:a16="http://schemas.microsoft.com/office/drawing/2014/main" id="{963043BC-7B64-4634-945A-D546142A9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58" y="7564491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7" name="AutoShape 11">
            <a:extLst>
              <a:ext uri="{FF2B5EF4-FFF2-40B4-BE49-F238E27FC236}">
                <a16:creationId xmlns:a16="http://schemas.microsoft.com/office/drawing/2014/main" id="{DFE449C8-94BF-476E-8708-9FA25EBFC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906" y="7564491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D224DCB4-4B1C-40DB-B430-9FD5D3D35E3D}"/>
              </a:ext>
            </a:extLst>
          </p:cNvPr>
          <p:cNvSpPr txBox="1"/>
          <p:nvPr/>
        </p:nvSpPr>
        <p:spPr>
          <a:xfrm>
            <a:off x="200732" y="7978476"/>
            <a:ext cx="111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Maintenir la touche </a:t>
            </a:r>
            <a:r>
              <a:rPr lang="fr-FR" sz="800" b="1" dirty="0"/>
              <a:t>STOP</a:t>
            </a:r>
            <a:r>
              <a:rPr lang="fr-FR" sz="800" dirty="0"/>
              <a:t> durant 5 secondes</a:t>
            </a:r>
            <a:endParaRPr lang="fr-FR" sz="800" b="1" dirty="0"/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0690F04D-8E34-416B-95A3-4219F80CE9AE}"/>
              </a:ext>
            </a:extLst>
          </p:cNvPr>
          <p:cNvSpPr txBox="1"/>
          <p:nvPr/>
        </p:nvSpPr>
        <p:spPr>
          <a:xfrm>
            <a:off x="1802032" y="7979772"/>
            <a:ext cx="1115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volet fait un va-et-vient</a:t>
            </a:r>
            <a:endParaRPr lang="fr-FR" sz="800" b="1" dirty="0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67AE99B7-C5A3-4D54-80FD-EED88B1F6CD6}"/>
              </a:ext>
            </a:extLst>
          </p:cNvPr>
          <p:cNvSpPr txBox="1"/>
          <p:nvPr/>
        </p:nvSpPr>
        <p:spPr>
          <a:xfrm>
            <a:off x="5174811" y="7930263"/>
            <a:ext cx="129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volet fait un </a:t>
            </a:r>
          </a:p>
          <a:p>
            <a:pPr algn="ctr"/>
            <a:r>
              <a:rPr lang="fr-FR" sz="800" dirty="0"/>
              <a:t>va-et-vient,</a:t>
            </a:r>
          </a:p>
          <a:p>
            <a:pPr algn="ctr"/>
            <a:r>
              <a:rPr lang="fr-FR" sz="800" b="1" dirty="0"/>
              <a:t>le réglage est terminé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69150F8A-8023-4C58-A2E3-D08ED59138C3}"/>
              </a:ext>
            </a:extLst>
          </p:cNvPr>
          <p:cNvSpPr txBox="1"/>
          <p:nvPr/>
        </p:nvSpPr>
        <p:spPr>
          <a:xfrm>
            <a:off x="3636136" y="7978476"/>
            <a:ext cx="1115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Appuyer sur </a:t>
            </a:r>
            <a:r>
              <a:rPr lang="fr-FR" sz="800" b="1" dirty="0"/>
              <a:t>DESCENTE</a:t>
            </a:r>
          </a:p>
        </p:txBody>
      </p:sp>
      <p:sp>
        <p:nvSpPr>
          <p:cNvPr id="68" name="Rectangle : coins arrondis 67">
            <a:extLst>
              <a:ext uri="{FF2B5EF4-FFF2-40B4-BE49-F238E27FC236}">
                <a16:creationId xmlns:a16="http://schemas.microsoft.com/office/drawing/2014/main" id="{56EA4786-8B76-48C0-A481-A6D105FF8C0B}"/>
              </a:ext>
            </a:extLst>
          </p:cNvPr>
          <p:cNvSpPr/>
          <p:nvPr/>
        </p:nvSpPr>
        <p:spPr>
          <a:xfrm>
            <a:off x="1777574" y="2397949"/>
            <a:ext cx="3603595" cy="59832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9" name="Image 68">
            <a:extLst>
              <a:ext uri="{FF2B5EF4-FFF2-40B4-BE49-F238E27FC236}">
                <a16:creationId xmlns:a16="http://schemas.microsoft.com/office/drawing/2014/main" id="{9EBDAB5F-3203-4E31-84EE-27C8F997FB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91" y="2513718"/>
            <a:ext cx="394732" cy="350325"/>
          </a:xfrm>
          <a:prstGeom prst="rect">
            <a:avLst/>
          </a:prstGeom>
        </p:spPr>
      </p:pic>
      <p:sp>
        <p:nvSpPr>
          <p:cNvPr id="91" name="ZoneTexte 90">
            <a:extLst>
              <a:ext uri="{FF2B5EF4-FFF2-40B4-BE49-F238E27FC236}">
                <a16:creationId xmlns:a16="http://schemas.microsoft.com/office/drawing/2014/main" id="{11B0C646-ECB1-4A37-BC68-B43DA02C06D3}"/>
              </a:ext>
            </a:extLst>
          </p:cNvPr>
          <p:cNvSpPr txBox="1"/>
          <p:nvPr/>
        </p:nvSpPr>
        <p:spPr>
          <a:xfrm>
            <a:off x="2555139" y="2430327"/>
            <a:ext cx="2645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Afin d’optimiser la durée de vie de votre batterie, celle-ci est débranchée dans nos ateliers.  </a:t>
            </a:r>
          </a:p>
          <a:p>
            <a:r>
              <a:rPr lang="fr-FR" sz="800" dirty="0"/>
              <a:t>Pensez à rebrancher la batterie avant la pose de votre volet.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197E4C8-B27A-4E91-A03A-C0FFAF156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507376"/>
              </p:ext>
            </p:extLst>
          </p:nvPr>
        </p:nvGraphicFramePr>
        <p:xfrm>
          <a:off x="804252" y="1428592"/>
          <a:ext cx="5080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152569137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762230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6073145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95215472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1723558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93588532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Modèles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Couple nominal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Diamètre moteur (ext)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Vitesse (Tr/Min)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Puissance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Fréquence radio (MHz)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834159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AM35-6/20-ER-ES-D</a:t>
                      </a:r>
                      <a:endParaRPr lang="fr-FR" sz="900" b="0" i="0" u="none" strike="noStrike">
                        <a:solidFill>
                          <a:srgbClr val="080808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6 N.m</a:t>
                      </a:r>
                      <a:endParaRPr lang="fr-FR" sz="900" b="0" i="0" u="none" strike="noStrike">
                        <a:solidFill>
                          <a:srgbClr val="080808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35 mm</a:t>
                      </a:r>
                      <a:endParaRPr lang="fr-FR" sz="900" b="0" i="0" u="none" strike="noStrike">
                        <a:solidFill>
                          <a:srgbClr val="080808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20</a:t>
                      </a:r>
                      <a:endParaRPr lang="fr-FR" sz="900" b="0" i="0" u="none" strike="noStrike">
                        <a:solidFill>
                          <a:srgbClr val="080808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22 W</a:t>
                      </a:r>
                      <a:endParaRPr lang="fr-FR" sz="900" b="0" i="0" u="none" strike="noStrike">
                        <a:solidFill>
                          <a:srgbClr val="080808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433.92</a:t>
                      </a:r>
                      <a:endParaRPr lang="fr-FR" sz="900" b="0" i="0" u="none" strike="noStrike">
                        <a:solidFill>
                          <a:srgbClr val="080808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76515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AM35-10/14-ER-ES-D</a:t>
                      </a:r>
                      <a:endParaRPr lang="fr-FR" sz="900" b="0" i="0" u="none" strike="noStrike">
                        <a:solidFill>
                          <a:srgbClr val="080808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10 N.m</a:t>
                      </a:r>
                      <a:endParaRPr lang="fr-FR" sz="900" b="0" i="0" u="none" strike="noStrike">
                        <a:solidFill>
                          <a:srgbClr val="080808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35 mm</a:t>
                      </a:r>
                      <a:endParaRPr lang="fr-FR" sz="900" b="0" i="0" u="none" strike="noStrike">
                        <a:solidFill>
                          <a:srgbClr val="080808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14</a:t>
                      </a:r>
                      <a:endParaRPr lang="fr-FR" sz="900" b="0" i="0" u="none" strike="noStrike">
                        <a:solidFill>
                          <a:srgbClr val="080808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22 W</a:t>
                      </a:r>
                      <a:endParaRPr lang="fr-FR" sz="900" b="0" i="0" u="none" strike="noStrike">
                        <a:solidFill>
                          <a:srgbClr val="080808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 dirty="0">
                          <a:effectLst/>
                        </a:rPr>
                        <a:t>433.92</a:t>
                      </a:r>
                      <a:endParaRPr lang="fr-FR" sz="900" b="0" i="0" u="none" strike="noStrike" dirty="0">
                        <a:solidFill>
                          <a:srgbClr val="080808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9919098"/>
                  </a:ext>
                </a:extLst>
              </a:tr>
            </a:tbl>
          </a:graphicData>
        </a:graphic>
      </p:graphicFrame>
      <p:sp>
        <p:nvSpPr>
          <p:cNvPr id="56" name="ZoneTexte 55">
            <a:extLst>
              <a:ext uri="{FF2B5EF4-FFF2-40B4-BE49-F238E27FC236}">
                <a16:creationId xmlns:a16="http://schemas.microsoft.com/office/drawing/2014/main" id="{596A5C21-39B9-41E6-90E3-E811A247BCB7}"/>
              </a:ext>
            </a:extLst>
          </p:cNvPr>
          <p:cNvSpPr txBox="1"/>
          <p:nvPr/>
        </p:nvSpPr>
        <p:spPr>
          <a:xfrm>
            <a:off x="718373" y="3240484"/>
            <a:ext cx="5246730" cy="338554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Réglage à la télécommande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9753C260-6E8D-4923-B54E-F19FFA96DEEC}"/>
              </a:ext>
            </a:extLst>
          </p:cNvPr>
          <p:cNvSpPr txBox="1"/>
          <p:nvPr/>
        </p:nvSpPr>
        <p:spPr>
          <a:xfrm>
            <a:off x="700782" y="8621888"/>
            <a:ext cx="5246730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/>
              <a:t>4 – Ajout d’un nouvel émetteur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B2E4A8D4-0998-40A3-9DB0-36B7F66784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3" y="9058998"/>
            <a:ext cx="689870" cy="650035"/>
          </a:xfrm>
          <a:prstGeom prst="rect">
            <a:avLst/>
          </a:prstGeom>
        </p:spPr>
      </p:pic>
      <p:sp>
        <p:nvSpPr>
          <p:cNvPr id="66" name="Text Box 10">
            <a:extLst>
              <a:ext uri="{FF2B5EF4-FFF2-40B4-BE49-F238E27FC236}">
                <a16:creationId xmlns:a16="http://schemas.microsoft.com/office/drawing/2014/main" id="{38C90C65-2483-4889-8F97-CEEA5C248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392" y="9790465"/>
            <a:ext cx="105496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Appuyer sur la touche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STOP </a:t>
            </a:r>
            <a:r>
              <a:rPr kumimoji="0" lang="fr-FR" altLang="fr-FR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du 1</a:t>
            </a:r>
            <a:r>
              <a:rPr kumimoji="0" lang="fr-FR" altLang="fr-FR" sz="90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</a:t>
            </a:r>
            <a:r>
              <a:rPr kumimoji="0" lang="fr-FR" altLang="fr-FR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émetteur</a:t>
            </a:r>
            <a:r>
              <a:rPr kumimoji="0" lang="fr-FR" altLang="fr-FR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durant</a:t>
            </a:r>
            <a:r>
              <a:rPr kumimoji="0" lang="fr-FR" altLang="fr-FR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 secondes</a:t>
            </a:r>
            <a:endParaRPr kumimoji="0" lang="fr-FR" altLang="fr-FR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AutoShape 11">
            <a:extLst>
              <a:ext uri="{FF2B5EF4-FFF2-40B4-BE49-F238E27FC236}">
                <a16:creationId xmlns:a16="http://schemas.microsoft.com/office/drawing/2014/main" id="{60571AC0-2F94-4868-9785-BFB8C88E0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7358" y="9272490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8" name="Image 77">
            <a:extLst>
              <a:ext uri="{FF2B5EF4-FFF2-40B4-BE49-F238E27FC236}">
                <a16:creationId xmlns:a16="http://schemas.microsoft.com/office/drawing/2014/main" id="{7A4665E2-8F4D-42A0-AEBA-EB27E25727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81" y="9074744"/>
            <a:ext cx="475488" cy="738187"/>
          </a:xfrm>
          <a:prstGeom prst="rect">
            <a:avLst/>
          </a:prstGeom>
        </p:spPr>
      </p:pic>
      <p:sp>
        <p:nvSpPr>
          <p:cNvPr id="92" name="ZoneTexte 91">
            <a:extLst>
              <a:ext uri="{FF2B5EF4-FFF2-40B4-BE49-F238E27FC236}">
                <a16:creationId xmlns:a16="http://schemas.microsoft.com/office/drawing/2014/main" id="{E994B9B4-0A52-438B-9665-78D291B53BD0}"/>
              </a:ext>
            </a:extLst>
          </p:cNvPr>
          <p:cNvSpPr txBox="1"/>
          <p:nvPr/>
        </p:nvSpPr>
        <p:spPr>
          <a:xfrm>
            <a:off x="1941612" y="9821004"/>
            <a:ext cx="1054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volet fait un va-et-vient</a:t>
            </a:r>
            <a:endParaRPr lang="fr-FR" sz="800" b="1" dirty="0"/>
          </a:p>
        </p:txBody>
      </p:sp>
      <p:sp>
        <p:nvSpPr>
          <p:cNvPr id="96" name="AutoShape 11">
            <a:extLst>
              <a:ext uri="{FF2B5EF4-FFF2-40B4-BE49-F238E27FC236}">
                <a16:creationId xmlns:a16="http://schemas.microsoft.com/office/drawing/2014/main" id="{A976BEDC-75D7-42D2-B043-CC9958144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7419" y="9290522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626E5114-EB62-4078-BF52-065A4C5DF529}"/>
              </a:ext>
            </a:extLst>
          </p:cNvPr>
          <p:cNvSpPr txBox="1"/>
          <p:nvPr/>
        </p:nvSpPr>
        <p:spPr>
          <a:xfrm>
            <a:off x="3839427" y="10176221"/>
            <a:ext cx="111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Appuyer sur la touche </a:t>
            </a:r>
            <a:r>
              <a:rPr lang="fr-FR" sz="800" b="1" dirty="0"/>
              <a:t>MONTÉE </a:t>
            </a:r>
            <a:r>
              <a:rPr lang="fr-FR" sz="800" dirty="0"/>
              <a:t>nouvel émetteur</a:t>
            </a:r>
            <a:endParaRPr lang="fr-FR" sz="800" b="1" dirty="0"/>
          </a:p>
        </p:txBody>
      </p:sp>
      <p:pic>
        <p:nvPicPr>
          <p:cNvPr id="104" name="Image 103">
            <a:extLst>
              <a:ext uri="{FF2B5EF4-FFF2-40B4-BE49-F238E27FC236}">
                <a16:creationId xmlns:a16="http://schemas.microsoft.com/office/drawing/2014/main" id="{0817A29E-73A2-4DCE-A611-CF24A0A24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76" y="9052278"/>
            <a:ext cx="475488" cy="738187"/>
          </a:xfrm>
          <a:prstGeom prst="rect">
            <a:avLst/>
          </a:prstGeom>
        </p:spPr>
      </p:pic>
      <p:sp>
        <p:nvSpPr>
          <p:cNvPr id="105" name="ZoneTexte 104">
            <a:extLst>
              <a:ext uri="{FF2B5EF4-FFF2-40B4-BE49-F238E27FC236}">
                <a16:creationId xmlns:a16="http://schemas.microsoft.com/office/drawing/2014/main" id="{17343576-6236-4F13-AC31-222461C11402}"/>
              </a:ext>
            </a:extLst>
          </p:cNvPr>
          <p:cNvSpPr txBox="1"/>
          <p:nvPr/>
        </p:nvSpPr>
        <p:spPr>
          <a:xfrm>
            <a:off x="5396458" y="9790465"/>
            <a:ext cx="100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volet fait un va-et-vient, le nouvel émetteur est enregistré</a:t>
            </a:r>
            <a:endParaRPr lang="fr-FR" sz="800" b="1" dirty="0"/>
          </a:p>
        </p:txBody>
      </p:sp>
      <p:sp>
        <p:nvSpPr>
          <p:cNvPr id="106" name="AutoShape 11">
            <a:extLst>
              <a:ext uri="{FF2B5EF4-FFF2-40B4-BE49-F238E27FC236}">
                <a16:creationId xmlns:a16="http://schemas.microsoft.com/office/drawing/2014/main" id="{BBD3B60C-D977-40E0-8319-21C6C02E3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26" y="9305792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7" name="Image 106">
            <a:extLst>
              <a:ext uri="{FF2B5EF4-FFF2-40B4-BE49-F238E27FC236}">
                <a16:creationId xmlns:a16="http://schemas.microsoft.com/office/drawing/2014/main" id="{B5303BD4-49B8-490F-AD45-ACC7FF6DDB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80" y="9058998"/>
            <a:ext cx="371936" cy="1130611"/>
          </a:xfrm>
          <a:prstGeom prst="rect">
            <a:avLst/>
          </a:prstGeom>
        </p:spPr>
      </p:pic>
      <p:sp>
        <p:nvSpPr>
          <p:cNvPr id="108" name="ZoneTexte 107">
            <a:extLst>
              <a:ext uri="{FF2B5EF4-FFF2-40B4-BE49-F238E27FC236}">
                <a16:creationId xmlns:a16="http://schemas.microsoft.com/office/drawing/2014/main" id="{ED67D7F5-3495-467E-9CFE-5FFD139563DB}"/>
              </a:ext>
            </a:extLst>
          </p:cNvPr>
          <p:cNvSpPr txBox="1"/>
          <p:nvPr/>
        </p:nvSpPr>
        <p:spPr>
          <a:xfrm>
            <a:off x="728654" y="5223288"/>
            <a:ext cx="1277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Appuyer sur la touche « </a:t>
            </a:r>
            <a:r>
              <a:rPr lang="fr-FR" sz="800" dirty="0" err="1"/>
              <a:t>learn</a:t>
            </a:r>
            <a:r>
              <a:rPr lang="fr-FR" sz="800" dirty="0"/>
              <a:t> » du moteur</a:t>
            </a:r>
            <a:endParaRPr lang="fr-FR" sz="800" b="1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07A65A5-7551-42A4-8CC1-2607318C7AAE}"/>
              </a:ext>
            </a:extLst>
          </p:cNvPr>
          <p:cNvCxnSpPr>
            <a:cxnSpLocks/>
          </p:cNvCxnSpPr>
          <p:nvPr/>
        </p:nvCxnSpPr>
        <p:spPr>
          <a:xfrm flipH="1">
            <a:off x="1543759" y="4419499"/>
            <a:ext cx="450330" cy="2324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40261C91-8551-4F05-B7CD-3175AFD5A75C}"/>
              </a:ext>
            </a:extLst>
          </p:cNvPr>
          <p:cNvSpPr/>
          <p:nvPr/>
        </p:nvSpPr>
        <p:spPr>
          <a:xfrm>
            <a:off x="114782" y="175508"/>
            <a:ext cx="1989130" cy="52216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Achille FY L" panose="02000503040000020004" pitchFamily="50" charset="0"/>
              </a:rPr>
              <a:t>Diamètre 35mm 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Achille FY L" panose="02000503040000020004" pitchFamily="50" charset="0"/>
              </a:rPr>
              <a:t>Solaire FULL</a:t>
            </a:r>
          </a:p>
        </p:txBody>
      </p:sp>
    </p:spTree>
    <p:extLst>
      <p:ext uri="{BB962C8B-B14F-4D97-AF65-F5344CB8AC3E}">
        <p14:creationId xmlns:p14="http://schemas.microsoft.com/office/powerpoint/2010/main" val="31254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BF1FBD5-5D09-47B2-B9B8-77BD659A4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587" y="7620"/>
            <a:ext cx="1714500" cy="762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E72398A-F89C-4EF1-B2D3-A8E150193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79" y="-71838"/>
            <a:ext cx="1210538" cy="121053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064C555-BAE6-4A7E-9FAE-A5A01B6A10F5}"/>
              </a:ext>
            </a:extLst>
          </p:cNvPr>
          <p:cNvSpPr txBox="1"/>
          <p:nvPr/>
        </p:nvSpPr>
        <p:spPr>
          <a:xfrm>
            <a:off x="610169" y="3269456"/>
            <a:ext cx="5241702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/>
              <a:t>6 – Enregistrement de la fin de course basse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5584A97-B7CF-476F-9D0A-E4EA75329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8" y="3677275"/>
            <a:ext cx="695302" cy="6554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F0CF1A7-382D-40C7-AF3D-89D2A0B7E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18" y="3692934"/>
            <a:ext cx="648486" cy="605597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8CBE4F4-446C-4C7D-BF8C-F2CD648C18D2}"/>
              </a:ext>
            </a:extLst>
          </p:cNvPr>
          <p:cNvCxnSpPr>
            <a:cxnSpLocks/>
          </p:cNvCxnSpPr>
          <p:nvPr/>
        </p:nvCxnSpPr>
        <p:spPr>
          <a:xfrm flipH="1">
            <a:off x="2604934" y="3765070"/>
            <a:ext cx="351885" cy="378952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3CFFBE9A-32D3-468C-9453-EF6126C4B9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12" y="3663110"/>
            <a:ext cx="475488" cy="76809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1C36E42-1C87-497F-AE07-1A38D7934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83" y="3699496"/>
            <a:ext cx="465138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AutoShape 12">
            <a:extLst>
              <a:ext uri="{FF2B5EF4-FFF2-40B4-BE49-F238E27FC236}">
                <a16:creationId xmlns:a16="http://schemas.microsoft.com/office/drawing/2014/main" id="{F47E5774-3F31-478E-8528-BACC7E9F7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904" y="4027229"/>
            <a:ext cx="130175" cy="265113"/>
          </a:xfrm>
          <a:prstGeom prst="upDownArrow">
            <a:avLst>
              <a:gd name="adj1" fmla="val 50000"/>
              <a:gd name="adj2" fmla="val 40732"/>
            </a:avLst>
          </a:prstGeom>
          <a:solidFill>
            <a:schemeClr val="accent2"/>
          </a:solidFill>
          <a:ln w="254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08E8789-8C8A-4DEA-A4FA-043E3890E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492" y="3702209"/>
            <a:ext cx="648486" cy="605597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8F6EBC8-28D9-4C15-B486-AC5E57540CD4}"/>
              </a:ext>
            </a:extLst>
          </p:cNvPr>
          <p:cNvCxnSpPr>
            <a:cxnSpLocks/>
          </p:cNvCxnSpPr>
          <p:nvPr/>
        </p:nvCxnSpPr>
        <p:spPr>
          <a:xfrm flipH="1">
            <a:off x="4779480" y="3847078"/>
            <a:ext cx="281219" cy="316365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C973034B-62A5-4FD8-AA1A-14C116DD29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69" y="3679992"/>
            <a:ext cx="689870" cy="65003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F71EB51-178D-403D-88C5-B6C45D3B7E29}"/>
              </a:ext>
            </a:extLst>
          </p:cNvPr>
          <p:cNvSpPr txBox="1"/>
          <p:nvPr/>
        </p:nvSpPr>
        <p:spPr>
          <a:xfrm>
            <a:off x="64395" y="4433282"/>
            <a:ext cx="1751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Maintenir la touche </a:t>
            </a:r>
            <a:r>
              <a:rPr lang="fr-FR" sz="800" b="1" dirty="0"/>
              <a:t>descente</a:t>
            </a:r>
            <a:r>
              <a:rPr lang="fr-FR" sz="800" dirty="0"/>
              <a:t> jusqu’à ce que le volet arrive à la positon souhaitée puis appuyer sur la touche </a:t>
            </a:r>
            <a:r>
              <a:rPr lang="fr-FR" sz="800" b="1" dirty="0"/>
              <a:t>STOP</a:t>
            </a:r>
            <a:r>
              <a:rPr lang="fr-FR" sz="800" dirty="0"/>
              <a:t>. Vous pouvez ajuster le réglage en appuyant par petite séquence sur la touche descente (pas plus de 3 secondes)</a:t>
            </a:r>
            <a:endParaRPr lang="fr-FR" sz="800" b="1" dirty="0"/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FB7274B9-257A-4904-A26D-4F730ED51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75" y="4455591"/>
            <a:ext cx="109181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Appuyer sur la touche </a:t>
            </a:r>
            <a:r>
              <a:rPr kumimoji="0" lang="fr-FR" altLang="fr-FR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PROG </a:t>
            </a:r>
            <a:r>
              <a:rPr kumimoji="0" lang="fr-FR" altLang="fr-FR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durant 1 secondes</a:t>
            </a:r>
            <a:endParaRPr kumimoji="0" lang="fr-FR" altLang="fr-FR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3F6EE0C-4EE3-4D26-9480-D8A35E93FA18}"/>
              </a:ext>
            </a:extLst>
          </p:cNvPr>
          <p:cNvSpPr txBox="1"/>
          <p:nvPr/>
        </p:nvSpPr>
        <p:spPr>
          <a:xfrm>
            <a:off x="2956819" y="4470363"/>
            <a:ext cx="1115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volet fait un va-et-vient</a:t>
            </a:r>
            <a:endParaRPr lang="fr-FR" sz="800" b="1" dirty="0"/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CE8577B3-BC36-4FE9-AD25-0ED629B7A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826" y="4455590"/>
            <a:ext cx="109181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Appuyer de nouveau sur la touche </a:t>
            </a:r>
            <a:r>
              <a:rPr kumimoji="0" lang="fr-FR" altLang="fr-FR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PROG </a:t>
            </a:r>
            <a:r>
              <a:rPr kumimoji="0" lang="fr-FR" altLang="fr-FR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durant 1 secondes</a:t>
            </a:r>
            <a:endParaRPr kumimoji="0" lang="fr-FR" altLang="fr-FR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57B23B9-6509-4D92-A5C1-723EE91C4A93}"/>
              </a:ext>
            </a:extLst>
          </p:cNvPr>
          <p:cNvSpPr txBox="1"/>
          <p:nvPr/>
        </p:nvSpPr>
        <p:spPr>
          <a:xfrm>
            <a:off x="5104653" y="4470363"/>
            <a:ext cx="111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volet fait un va-et-vient, la position basse est enregistrée</a:t>
            </a:r>
            <a:endParaRPr lang="fr-FR" sz="800" b="1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0F9D837-C65A-474B-84CC-136FE20DF7F5}"/>
              </a:ext>
            </a:extLst>
          </p:cNvPr>
          <p:cNvSpPr txBox="1"/>
          <p:nvPr/>
        </p:nvSpPr>
        <p:spPr>
          <a:xfrm>
            <a:off x="610169" y="5663650"/>
            <a:ext cx="5241702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/>
              <a:t>7 – Ajustement des fins de courses hautes et basses</a:t>
            </a:r>
          </a:p>
        </p:txBody>
      </p:sp>
      <p:sp>
        <p:nvSpPr>
          <p:cNvPr id="21" name="AutoShape 11">
            <a:extLst>
              <a:ext uri="{FF2B5EF4-FFF2-40B4-BE49-F238E27FC236}">
                <a16:creationId xmlns:a16="http://schemas.microsoft.com/office/drawing/2014/main" id="{EA6F982A-AEC8-49AE-A4BA-E031CA146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0154" y="3934351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AutoShape 11">
            <a:extLst>
              <a:ext uri="{FF2B5EF4-FFF2-40B4-BE49-F238E27FC236}">
                <a16:creationId xmlns:a16="http://schemas.microsoft.com/office/drawing/2014/main" id="{B4D1C07E-E812-4461-ABFA-12E73C52A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075" y="3934351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AutoShape 11">
            <a:extLst>
              <a:ext uri="{FF2B5EF4-FFF2-40B4-BE49-F238E27FC236}">
                <a16:creationId xmlns:a16="http://schemas.microsoft.com/office/drawing/2014/main" id="{04AD16CF-14D0-4731-8952-F579A24BF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4232" y="3934351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AutoShape 11">
            <a:extLst>
              <a:ext uri="{FF2B5EF4-FFF2-40B4-BE49-F238E27FC236}">
                <a16:creationId xmlns:a16="http://schemas.microsoft.com/office/drawing/2014/main" id="{16535118-2330-4143-9A36-279AFCEA9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2340" y="3934351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256B4EF-4DC2-415F-8394-F3662F496B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0" y="6072082"/>
            <a:ext cx="732320" cy="6742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78CAD57-9C82-4CCE-B77B-8FE6D00A0A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13" y="6096346"/>
            <a:ext cx="648486" cy="605597"/>
          </a:xfrm>
          <a:prstGeom prst="rect">
            <a:avLst/>
          </a:prstGeom>
        </p:spPr>
      </p:pic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44052346-5402-4C03-AA76-AD364BB8CE8F}"/>
              </a:ext>
            </a:extLst>
          </p:cNvPr>
          <p:cNvCxnSpPr>
            <a:cxnSpLocks/>
          </p:cNvCxnSpPr>
          <p:nvPr/>
        </p:nvCxnSpPr>
        <p:spPr>
          <a:xfrm flipH="1">
            <a:off x="1905929" y="6168482"/>
            <a:ext cx="351885" cy="378952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D9861EA9-E136-41E9-8756-A593F13F4D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415" y="6096346"/>
            <a:ext cx="475488" cy="738187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D559848-146B-4819-86A0-06C8B0FEEA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14" y="6092198"/>
            <a:ext cx="732320" cy="67429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D28743D-91F5-454E-BA23-1F0850A8C4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697" y="6135802"/>
            <a:ext cx="648486" cy="605597"/>
          </a:xfrm>
          <a:prstGeom prst="rect">
            <a:avLst/>
          </a:prstGeom>
        </p:spPr>
      </p:pic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C991B367-CE42-4123-93CD-93E76BF3CC42}"/>
              </a:ext>
            </a:extLst>
          </p:cNvPr>
          <p:cNvCxnSpPr>
            <a:cxnSpLocks/>
          </p:cNvCxnSpPr>
          <p:nvPr/>
        </p:nvCxnSpPr>
        <p:spPr>
          <a:xfrm flipH="1">
            <a:off x="5152723" y="6195814"/>
            <a:ext cx="351885" cy="378952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5" name="Image 34">
            <a:extLst>
              <a:ext uri="{FF2B5EF4-FFF2-40B4-BE49-F238E27FC236}">
                <a16:creationId xmlns:a16="http://schemas.microsoft.com/office/drawing/2014/main" id="{11354836-1AE6-498D-840E-9F1FC3A606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407" y="6072082"/>
            <a:ext cx="475488" cy="768096"/>
          </a:xfrm>
          <a:prstGeom prst="rect">
            <a:avLst/>
          </a:prstGeom>
        </p:spPr>
      </p:pic>
      <p:sp>
        <p:nvSpPr>
          <p:cNvPr id="37" name="Text Box 10">
            <a:extLst>
              <a:ext uri="{FF2B5EF4-FFF2-40B4-BE49-F238E27FC236}">
                <a16:creationId xmlns:a16="http://schemas.microsoft.com/office/drawing/2014/main" id="{2E17BBF7-6CAC-4D6C-9C65-12267226C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3" y="6766493"/>
            <a:ext cx="109181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Positionner le volet sur la position à ajuster en appuyant sur la touche </a:t>
            </a:r>
            <a:r>
              <a:rPr kumimoji="0" lang="fr-FR" altLang="fr-FR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montée</a:t>
            </a:r>
            <a:r>
              <a:rPr kumimoji="0" lang="fr-FR" altLang="fr-F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ou </a:t>
            </a:r>
            <a:r>
              <a:rPr kumimoji="0" lang="fr-FR" altLang="fr-FR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descente</a:t>
            </a:r>
            <a:endParaRPr kumimoji="0" lang="fr-FR" alt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AutoShape 11">
            <a:extLst>
              <a:ext uri="{FF2B5EF4-FFF2-40B4-BE49-F238E27FC236}">
                <a16:creationId xmlns:a16="http://schemas.microsoft.com/office/drawing/2014/main" id="{60C277E4-6670-4C9D-A4FA-D4D13FEE6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282" y="6353669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AutoShape 11">
            <a:extLst>
              <a:ext uri="{FF2B5EF4-FFF2-40B4-BE49-F238E27FC236}">
                <a16:creationId xmlns:a16="http://schemas.microsoft.com/office/drawing/2014/main" id="{A9B94AA9-F7A5-45AD-8269-182E0E730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855" y="6368326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AutoShape 11">
            <a:extLst>
              <a:ext uri="{FF2B5EF4-FFF2-40B4-BE49-F238E27FC236}">
                <a16:creationId xmlns:a16="http://schemas.microsoft.com/office/drawing/2014/main" id="{6617B78D-609C-453B-A3BD-54F7F1987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726" y="6377572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AutoShape 11">
            <a:extLst>
              <a:ext uri="{FF2B5EF4-FFF2-40B4-BE49-F238E27FC236}">
                <a16:creationId xmlns:a16="http://schemas.microsoft.com/office/drawing/2014/main" id="{C0FEE284-FACA-470A-82C7-CF7C373B3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886" y="6369930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AutoShape 11">
            <a:extLst>
              <a:ext uri="{FF2B5EF4-FFF2-40B4-BE49-F238E27FC236}">
                <a16:creationId xmlns:a16="http://schemas.microsoft.com/office/drawing/2014/main" id="{23F1F948-EDC7-4123-B022-DB8A77250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0542" y="6407036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Text Box 10">
            <a:extLst>
              <a:ext uri="{FF2B5EF4-FFF2-40B4-BE49-F238E27FC236}">
                <a16:creationId xmlns:a16="http://schemas.microsoft.com/office/drawing/2014/main" id="{9AC5F7A0-FEEE-4D6F-818F-BF815D1E6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347" y="6780720"/>
            <a:ext cx="109181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Appuyer sur la touche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PROG</a:t>
            </a:r>
            <a:endParaRPr kumimoji="0" lang="fr-FR" altLang="fr-FR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5F97B22A-E839-413A-B9FC-0A37BE47B9A8}"/>
              </a:ext>
            </a:extLst>
          </p:cNvPr>
          <p:cNvSpPr txBox="1"/>
          <p:nvPr/>
        </p:nvSpPr>
        <p:spPr>
          <a:xfrm>
            <a:off x="2257814" y="6865100"/>
            <a:ext cx="1054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volet fait un va-et-vient</a:t>
            </a:r>
            <a:endParaRPr lang="fr-FR" sz="800" b="1" dirty="0"/>
          </a:p>
        </p:txBody>
      </p:sp>
      <p:sp>
        <p:nvSpPr>
          <p:cNvPr id="2048" name="Flèche : droite 2047">
            <a:extLst>
              <a:ext uri="{FF2B5EF4-FFF2-40B4-BE49-F238E27FC236}">
                <a16:creationId xmlns:a16="http://schemas.microsoft.com/office/drawing/2014/main" id="{B93DA250-591B-4EBC-8FE7-836A97751F6F}"/>
              </a:ext>
            </a:extLst>
          </p:cNvPr>
          <p:cNvSpPr/>
          <p:nvPr/>
        </p:nvSpPr>
        <p:spPr>
          <a:xfrm>
            <a:off x="437501" y="6213798"/>
            <a:ext cx="167640" cy="91116"/>
          </a:xfrm>
          <a:prstGeom prst="rightArrow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lèche : droite 45">
            <a:extLst>
              <a:ext uri="{FF2B5EF4-FFF2-40B4-BE49-F238E27FC236}">
                <a16:creationId xmlns:a16="http://schemas.microsoft.com/office/drawing/2014/main" id="{E66082BC-81C0-424D-9285-3E33C10EF1EB}"/>
              </a:ext>
            </a:extLst>
          </p:cNvPr>
          <p:cNvSpPr/>
          <p:nvPr/>
        </p:nvSpPr>
        <p:spPr>
          <a:xfrm>
            <a:off x="437501" y="6547434"/>
            <a:ext cx="167640" cy="91116"/>
          </a:xfrm>
          <a:prstGeom prst="rightArrow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lèche : droite 46">
            <a:extLst>
              <a:ext uri="{FF2B5EF4-FFF2-40B4-BE49-F238E27FC236}">
                <a16:creationId xmlns:a16="http://schemas.microsoft.com/office/drawing/2014/main" id="{8D2B5195-3E17-4B03-824A-EFE1A02229D4}"/>
              </a:ext>
            </a:extLst>
          </p:cNvPr>
          <p:cNvSpPr/>
          <p:nvPr/>
        </p:nvSpPr>
        <p:spPr>
          <a:xfrm>
            <a:off x="3627831" y="6224809"/>
            <a:ext cx="167640" cy="91116"/>
          </a:xfrm>
          <a:prstGeom prst="rightArrow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lèche : droite 47">
            <a:extLst>
              <a:ext uri="{FF2B5EF4-FFF2-40B4-BE49-F238E27FC236}">
                <a16:creationId xmlns:a16="http://schemas.microsoft.com/office/drawing/2014/main" id="{1BEC5EDA-E560-4C6E-96F6-A05335AA8BF1}"/>
              </a:ext>
            </a:extLst>
          </p:cNvPr>
          <p:cNvSpPr/>
          <p:nvPr/>
        </p:nvSpPr>
        <p:spPr>
          <a:xfrm>
            <a:off x="3627831" y="6558445"/>
            <a:ext cx="167640" cy="91116"/>
          </a:xfrm>
          <a:prstGeom prst="rightArrow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800482ED-3C25-4595-A63F-983637C7E304}"/>
              </a:ext>
            </a:extLst>
          </p:cNvPr>
          <p:cNvSpPr txBox="1"/>
          <p:nvPr/>
        </p:nvSpPr>
        <p:spPr>
          <a:xfrm>
            <a:off x="3240412" y="6858843"/>
            <a:ext cx="1115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Ajuster la position du volet</a:t>
            </a:r>
            <a:endParaRPr lang="fr-FR" sz="800" b="1" dirty="0"/>
          </a:p>
        </p:txBody>
      </p:sp>
      <p:sp>
        <p:nvSpPr>
          <p:cNvPr id="50" name="Text Box 10">
            <a:extLst>
              <a:ext uri="{FF2B5EF4-FFF2-40B4-BE49-F238E27FC236}">
                <a16:creationId xmlns:a16="http://schemas.microsoft.com/office/drawing/2014/main" id="{CE7E2843-9AF0-4D92-BAEA-BEA674D52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154" y="6854052"/>
            <a:ext cx="109181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Appuyer sur la touche </a:t>
            </a:r>
            <a:r>
              <a:rPr kumimoji="0" lang="fr-FR" altLang="fr-FR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PROG </a:t>
            </a:r>
            <a:r>
              <a:rPr kumimoji="0" lang="fr-FR" altLang="fr-FR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durant 1 secondes</a:t>
            </a:r>
            <a:endParaRPr kumimoji="0" lang="fr-FR" altLang="fr-FR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18537E1E-E278-45A6-81C8-8F6E0B97FD33}"/>
              </a:ext>
            </a:extLst>
          </p:cNvPr>
          <p:cNvSpPr txBox="1"/>
          <p:nvPr/>
        </p:nvSpPr>
        <p:spPr>
          <a:xfrm>
            <a:off x="5504608" y="6865100"/>
            <a:ext cx="100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volet fait un va-et-vient, le réglage est terminé</a:t>
            </a:r>
            <a:endParaRPr lang="fr-FR" sz="800" b="1" dirty="0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F4B36CF0-85F6-461B-A436-2C30881C6AD8}"/>
              </a:ext>
            </a:extLst>
          </p:cNvPr>
          <p:cNvSpPr txBox="1"/>
          <p:nvPr/>
        </p:nvSpPr>
        <p:spPr>
          <a:xfrm>
            <a:off x="605141" y="7592239"/>
            <a:ext cx="524673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/>
              <a:t>8 – Passage du mode séquentiel au mode automatique ou inversement</a:t>
            </a: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CFB3AEF5-8EE7-4A13-A3D6-E3A3C03029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9" y="8278617"/>
            <a:ext cx="689870" cy="650035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0E45FACC-A48F-460A-B6D1-B23DA7D2D0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73" y="8264573"/>
            <a:ext cx="475488" cy="738187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0ABA1459-0E30-4329-A410-E7EAC8CC99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19" y="8282614"/>
            <a:ext cx="689870" cy="650035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F8AAEC77-C143-4A7B-8862-D052EB8752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21" y="8257389"/>
            <a:ext cx="475488" cy="738187"/>
          </a:xfrm>
          <a:prstGeom prst="rect">
            <a:avLst/>
          </a:prstGeom>
        </p:spPr>
      </p:pic>
      <p:sp>
        <p:nvSpPr>
          <p:cNvPr id="57" name="AutoShape 11">
            <a:extLst>
              <a:ext uri="{FF2B5EF4-FFF2-40B4-BE49-F238E27FC236}">
                <a16:creationId xmlns:a16="http://schemas.microsoft.com/office/drawing/2014/main" id="{82687A57-7879-431F-B0E2-273584F34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629" y="8508618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8" name="AutoShape 11">
            <a:extLst>
              <a:ext uri="{FF2B5EF4-FFF2-40B4-BE49-F238E27FC236}">
                <a16:creationId xmlns:a16="http://schemas.microsoft.com/office/drawing/2014/main" id="{D9A685FE-99E3-4FEA-A323-872995ED3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643" y="8516412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" name="AutoShape 11">
            <a:extLst>
              <a:ext uri="{FF2B5EF4-FFF2-40B4-BE49-F238E27FC236}">
                <a16:creationId xmlns:a16="http://schemas.microsoft.com/office/drawing/2014/main" id="{D7234A47-9DD1-4390-9EEF-336E82F6B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608" y="8522700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0" name="Text Box 10">
            <a:extLst>
              <a:ext uri="{FF2B5EF4-FFF2-40B4-BE49-F238E27FC236}">
                <a16:creationId xmlns:a16="http://schemas.microsoft.com/office/drawing/2014/main" id="{EADF603C-C2C7-4803-AC02-7BB361304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029" y="9010084"/>
            <a:ext cx="109181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Appuyer sur la touche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STOP </a:t>
            </a:r>
            <a:r>
              <a:rPr kumimoji="0" lang="fr-FR" altLang="fr-FR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durant</a:t>
            </a:r>
            <a:r>
              <a:rPr kumimoji="0" lang="fr-FR" altLang="fr-FR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 secondes</a:t>
            </a:r>
            <a:endParaRPr kumimoji="0" lang="fr-FR" altLang="fr-FR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5A72BCF6-2C5F-4D2E-B9C2-A2605509D216}"/>
              </a:ext>
            </a:extLst>
          </p:cNvPr>
          <p:cNvSpPr txBox="1"/>
          <p:nvPr/>
        </p:nvSpPr>
        <p:spPr>
          <a:xfrm>
            <a:off x="1889456" y="9026579"/>
            <a:ext cx="1054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volet fait un va-et-vient</a:t>
            </a:r>
            <a:endParaRPr lang="fr-FR" sz="800" b="1" dirty="0"/>
          </a:p>
        </p:txBody>
      </p:sp>
      <p:sp>
        <p:nvSpPr>
          <p:cNvPr id="62" name="Text Box 10">
            <a:extLst>
              <a:ext uri="{FF2B5EF4-FFF2-40B4-BE49-F238E27FC236}">
                <a16:creationId xmlns:a16="http://schemas.microsoft.com/office/drawing/2014/main" id="{87538647-51E8-4D69-BFA6-F12A28210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536" y="9002760"/>
            <a:ext cx="109181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Appuyer sur la touche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STOP</a:t>
            </a:r>
            <a:endParaRPr kumimoji="0" lang="fr-FR" altLang="fr-FR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D2086C0F-743F-4EFB-8016-E1B5E62BFC1D}"/>
              </a:ext>
            </a:extLst>
          </p:cNvPr>
          <p:cNvSpPr txBox="1"/>
          <p:nvPr/>
        </p:nvSpPr>
        <p:spPr>
          <a:xfrm>
            <a:off x="5570303" y="8995576"/>
            <a:ext cx="100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volet fait un va-et-vient, le réglage est terminé</a:t>
            </a:r>
            <a:endParaRPr lang="fr-FR" sz="800" b="1" dirty="0"/>
          </a:p>
        </p:txBody>
      </p:sp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095EA220-5BFE-43D5-89F3-C9F174AE6987}"/>
              </a:ext>
            </a:extLst>
          </p:cNvPr>
          <p:cNvSpPr/>
          <p:nvPr/>
        </p:nvSpPr>
        <p:spPr>
          <a:xfrm>
            <a:off x="1630716" y="9496764"/>
            <a:ext cx="3603595" cy="59832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716C0336-5148-4D65-8E80-CD767CE8F8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460" y="9657323"/>
            <a:ext cx="394732" cy="350325"/>
          </a:xfrm>
          <a:prstGeom prst="rect">
            <a:avLst/>
          </a:prstGeom>
        </p:spPr>
      </p:pic>
      <p:sp>
        <p:nvSpPr>
          <p:cNvPr id="66" name="ZoneTexte 65">
            <a:extLst>
              <a:ext uri="{FF2B5EF4-FFF2-40B4-BE49-F238E27FC236}">
                <a16:creationId xmlns:a16="http://schemas.microsoft.com/office/drawing/2014/main" id="{398EF46E-6466-462D-B33A-629E8E0C3E4F}"/>
              </a:ext>
            </a:extLst>
          </p:cNvPr>
          <p:cNvSpPr txBox="1"/>
          <p:nvPr/>
        </p:nvSpPr>
        <p:spPr>
          <a:xfrm>
            <a:off x="2564924" y="9571542"/>
            <a:ext cx="2645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ATTENTION, pour un fonctionnement optimal du volet, il faut impérativement rester en mode automatique</a:t>
            </a:r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id="{A29E571A-C83C-4603-AC05-F0DAD9DFDA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3" y="9908217"/>
            <a:ext cx="680402" cy="783596"/>
          </a:xfrm>
          <a:prstGeom prst="rect">
            <a:avLst/>
          </a:prstGeom>
        </p:spPr>
      </p:pic>
      <p:sp>
        <p:nvSpPr>
          <p:cNvPr id="81" name="ZoneTexte 80">
            <a:extLst>
              <a:ext uri="{FF2B5EF4-FFF2-40B4-BE49-F238E27FC236}">
                <a16:creationId xmlns:a16="http://schemas.microsoft.com/office/drawing/2014/main" id="{1717177B-0B3F-4235-86A2-BD31DD32876B}"/>
              </a:ext>
            </a:extLst>
          </p:cNvPr>
          <p:cNvSpPr txBox="1"/>
          <p:nvPr/>
        </p:nvSpPr>
        <p:spPr>
          <a:xfrm>
            <a:off x="606682" y="1008580"/>
            <a:ext cx="5241702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/>
              <a:t>5 – Enregistrement de la fin de course haute</a:t>
            </a:r>
          </a:p>
        </p:txBody>
      </p:sp>
      <p:pic>
        <p:nvPicPr>
          <p:cNvPr id="82" name="Image 81">
            <a:extLst>
              <a:ext uri="{FF2B5EF4-FFF2-40B4-BE49-F238E27FC236}">
                <a16:creationId xmlns:a16="http://schemas.microsoft.com/office/drawing/2014/main" id="{CAABA27E-EA77-48CF-8441-B4E741F178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8" y="1548166"/>
            <a:ext cx="648486" cy="605597"/>
          </a:xfrm>
          <a:prstGeom prst="rect">
            <a:avLst/>
          </a:prstGeom>
        </p:spPr>
      </p:pic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id="{AE4F1839-1E36-43FB-93E6-B0BCE8CC88B4}"/>
              </a:ext>
            </a:extLst>
          </p:cNvPr>
          <p:cNvCxnSpPr>
            <a:cxnSpLocks/>
          </p:cNvCxnSpPr>
          <p:nvPr/>
        </p:nvCxnSpPr>
        <p:spPr>
          <a:xfrm flipH="1">
            <a:off x="795344" y="1717234"/>
            <a:ext cx="316326" cy="294374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4" name="Image 83">
            <a:extLst>
              <a:ext uri="{FF2B5EF4-FFF2-40B4-BE49-F238E27FC236}">
                <a16:creationId xmlns:a16="http://schemas.microsoft.com/office/drawing/2014/main" id="{2D8F58CE-761A-4B5D-8F07-BD1D9B592D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94" y="1493131"/>
            <a:ext cx="469392" cy="758249"/>
          </a:xfrm>
          <a:prstGeom prst="rect">
            <a:avLst/>
          </a:prstGeom>
        </p:spPr>
      </p:pic>
      <p:pic>
        <p:nvPicPr>
          <p:cNvPr id="85" name="Image 84">
            <a:extLst>
              <a:ext uri="{FF2B5EF4-FFF2-40B4-BE49-F238E27FC236}">
                <a16:creationId xmlns:a16="http://schemas.microsoft.com/office/drawing/2014/main" id="{6AD29440-57A8-4990-8691-AF5E0AF1A4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30" y="1517248"/>
            <a:ext cx="701040" cy="674370"/>
          </a:xfrm>
          <a:prstGeom prst="rect">
            <a:avLst/>
          </a:prstGeom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D2E6A568-231C-46F6-AC5A-0A7E3E11B0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61" y="1561689"/>
            <a:ext cx="648486" cy="605597"/>
          </a:xfrm>
          <a:prstGeom prst="rect">
            <a:avLst/>
          </a:prstGeom>
        </p:spPr>
      </p:pic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EE3485ED-97B1-4C23-8E73-36FD717EBBEF}"/>
              </a:ext>
            </a:extLst>
          </p:cNvPr>
          <p:cNvCxnSpPr>
            <a:cxnSpLocks/>
          </p:cNvCxnSpPr>
          <p:nvPr/>
        </p:nvCxnSpPr>
        <p:spPr>
          <a:xfrm flipH="1">
            <a:off x="4830868" y="1708438"/>
            <a:ext cx="331349" cy="300257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8" name="Image 87">
            <a:extLst>
              <a:ext uri="{FF2B5EF4-FFF2-40B4-BE49-F238E27FC236}">
                <a16:creationId xmlns:a16="http://schemas.microsoft.com/office/drawing/2014/main" id="{C31F45EE-3CD8-4DC5-BEAB-D11C07097F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416" y="1441456"/>
            <a:ext cx="469393" cy="707137"/>
          </a:xfrm>
          <a:prstGeom prst="rect">
            <a:avLst/>
          </a:prstGeom>
        </p:spPr>
      </p:pic>
      <p:sp>
        <p:nvSpPr>
          <p:cNvPr id="89" name="Text Box 10">
            <a:extLst>
              <a:ext uri="{FF2B5EF4-FFF2-40B4-BE49-F238E27FC236}">
                <a16:creationId xmlns:a16="http://schemas.microsoft.com/office/drawing/2014/main" id="{26AC9FE5-E5B0-48C4-82D8-ADB6C77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4" y="2191618"/>
            <a:ext cx="109181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Appuyer sur la touche </a:t>
            </a:r>
            <a:r>
              <a:rPr kumimoji="0" lang="fr-FR" altLang="fr-FR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PROG </a:t>
            </a:r>
            <a:r>
              <a:rPr kumimoji="0" lang="fr-FR" altLang="fr-F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 dos de l’émetteur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EDED1589-729C-42B8-A1C7-BE30902ACA72}"/>
              </a:ext>
            </a:extLst>
          </p:cNvPr>
          <p:cNvSpPr txBox="1"/>
          <p:nvPr/>
        </p:nvSpPr>
        <p:spPr>
          <a:xfrm>
            <a:off x="1146986" y="2249594"/>
            <a:ext cx="1115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volet fait un va-et-vient</a:t>
            </a:r>
            <a:endParaRPr lang="fr-FR" sz="800" b="1" dirty="0"/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F2A140DB-CFD7-4137-9735-8187529E4647}"/>
              </a:ext>
            </a:extLst>
          </p:cNvPr>
          <p:cNvSpPr txBox="1"/>
          <p:nvPr/>
        </p:nvSpPr>
        <p:spPr>
          <a:xfrm>
            <a:off x="2290091" y="2161643"/>
            <a:ext cx="1751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Maintenir la </a:t>
            </a:r>
            <a:r>
              <a:rPr lang="fr-FR" sz="800" b="1" dirty="0"/>
              <a:t>touche montée </a:t>
            </a:r>
            <a:r>
              <a:rPr lang="fr-FR" sz="800" dirty="0"/>
              <a:t>jusqu’à ce que le volet arrive à la positon souhaitée puis appuyer sur la touche </a:t>
            </a:r>
            <a:r>
              <a:rPr lang="fr-FR" sz="800" b="1" dirty="0"/>
              <a:t>STOP</a:t>
            </a:r>
            <a:r>
              <a:rPr lang="fr-FR" sz="800" dirty="0"/>
              <a:t>. Vous pouvez ajuster le réglage en appuyant par petites séquences sur la touche montée</a:t>
            </a:r>
            <a:endParaRPr lang="fr-FR" sz="800" b="1" dirty="0"/>
          </a:p>
        </p:txBody>
      </p:sp>
      <p:pic>
        <p:nvPicPr>
          <p:cNvPr id="92" name="Image 91">
            <a:extLst>
              <a:ext uri="{FF2B5EF4-FFF2-40B4-BE49-F238E27FC236}">
                <a16:creationId xmlns:a16="http://schemas.microsoft.com/office/drawing/2014/main" id="{EA9405D7-AFB4-403F-B4A0-FDC29CF1BE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393" y="1523561"/>
            <a:ext cx="689870" cy="650035"/>
          </a:xfrm>
          <a:prstGeom prst="rect">
            <a:avLst/>
          </a:prstGeom>
        </p:spPr>
      </p:pic>
      <p:sp>
        <p:nvSpPr>
          <p:cNvPr id="93" name="AutoShape 12">
            <a:extLst>
              <a:ext uri="{FF2B5EF4-FFF2-40B4-BE49-F238E27FC236}">
                <a16:creationId xmlns:a16="http://schemas.microsoft.com/office/drawing/2014/main" id="{51BDBB7C-A76C-41EE-8766-F3289E547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438" y="1638746"/>
            <a:ext cx="130175" cy="265113"/>
          </a:xfrm>
          <a:prstGeom prst="upDownArrow">
            <a:avLst>
              <a:gd name="adj1" fmla="val 50000"/>
              <a:gd name="adj2" fmla="val 40732"/>
            </a:avLst>
          </a:prstGeom>
          <a:solidFill>
            <a:schemeClr val="accent2"/>
          </a:solidFill>
          <a:ln w="254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4" name="Text Box 10">
            <a:extLst>
              <a:ext uri="{FF2B5EF4-FFF2-40B4-BE49-F238E27FC236}">
                <a16:creationId xmlns:a16="http://schemas.microsoft.com/office/drawing/2014/main" id="{DB853C93-458E-4771-B055-6F3D2419D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497" y="2223329"/>
            <a:ext cx="109181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Appuyer sur la touche </a:t>
            </a:r>
            <a:r>
              <a:rPr kumimoji="0" lang="fr-FR" altLang="fr-FR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PROG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AA3D3B9C-F170-495E-9464-3DCCFF6B1E8A}"/>
              </a:ext>
            </a:extLst>
          </p:cNvPr>
          <p:cNvSpPr txBox="1"/>
          <p:nvPr/>
        </p:nvSpPr>
        <p:spPr>
          <a:xfrm>
            <a:off x="5039556" y="2249010"/>
            <a:ext cx="129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volet fait un </a:t>
            </a:r>
          </a:p>
          <a:p>
            <a:pPr algn="ctr"/>
            <a:r>
              <a:rPr lang="fr-FR" sz="800" dirty="0"/>
              <a:t>va-et-vient,</a:t>
            </a:r>
          </a:p>
          <a:p>
            <a:pPr algn="ctr"/>
            <a:r>
              <a:rPr lang="fr-FR" sz="800" dirty="0"/>
              <a:t>la position haute est </a:t>
            </a:r>
            <a:r>
              <a:rPr lang="fr-FR" sz="800" b="1" dirty="0"/>
              <a:t>enregistrée</a:t>
            </a:r>
          </a:p>
        </p:txBody>
      </p:sp>
      <p:sp>
        <p:nvSpPr>
          <p:cNvPr id="96" name="AutoShape 11">
            <a:extLst>
              <a:ext uri="{FF2B5EF4-FFF2-40B4-BE49-F238E27FC236}">
                <a16:creationId xmlns:a16="http://schemas.microsoft.com/office/drawing/2014/main" id="{D23E719D-1B13-4AF3-A96E-F992B07FD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791" y="1836138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7" name="AutoShape 11">
            <a:extLst>
              <a:ext uri="{FF2B5EF4-FFF2-40B4-BE49-F238E27FC236}">
                <a16:creationId xmlns:a16="http://schemas.microsoft.com/office/drawing/2014/main" id="{A0E43178-FF06-47DF-B6DD-BC623DA4B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6959" y="1825508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" name="AutoShape 11">
            <a:extLst>
              <a:ext uri="{FF2B5EF4-FFF2-40B4-BE49-F238E27FC236}">
                <a16:creationId xmlns:a16="http://schemas.microsoft.com/office/drawing/2014/main" id="{C7CA0CB4-3653-4905-BDA8-DCDBF3BA5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431" y="1799533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9" name="AutoShape 11">
            <a:extLst>
              <a:ext uri="{FF2B5EF4-FFF2-40B4-BE49-F238E27FC236}">
                <a16:creationId xmlns:a16="http://schemas.microsoft.com/office/drawing/2014/main" id="{87554523-D48D-439A-90BA-527FA9B22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3515" y="1815460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BF1FBD5-5D09-47B2-B9B8-77BD659A4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587" y="7620"/>
            <a:ext cx="1714500" cy="762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E72398A-F89C-4EF1-B2D3-A8E150193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79" y="-71838"/>
            <a:ext cx="1210538" cy="1210538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A29E571A-C83C-4603-AC05-F0DAD9DFD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3" y="9908217"/>
            <a:ext cx="680402" cy="783596"/>
          </a:xfrm>
          <a:prstGeom prst="rect">
            <a:avLst/>
          </a:prstGeom>
        </p:spPr>
      </p:pic>
      <p:sp>
        <p:nvSpPr>
          <p:cNvPr id="80" name="ZoneTexte 79">
            <a:extLst>
              <a:ext uri="{FF2B5EF4-FFF2-40B4-BE49-F238E27FC236}">
                <a16:creationId xmlns:a16="http://schemas.microsoft.com/office/drawing/2014/main" id="{7EAE993A-BE85-442E-9F2F-54111FF51F91}"/>
              </a:ext>
            </a:extLst>
          </p:cNvPr>
          <p:cNvSpPr txBox="1"/>
          <p:nvPr/>
        </p:nvSpPr>
        <p:spPr>
          <a:xfrm>
            <a:off x="476452" y="814875"/>
            <a:ext cx="5246730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/>
              <a:t>9 – Effacer un émetteur</a:t>
            </a:r>
          </a:p>
        </p:txBody>
      </p:sp>
      <p:pic>
        <p:nvPicPr>
          <p:cNvPr id="81" name="Image 80">
            <a:extLst>
              <a:ext uri="{FF2B5EF4-FFF2-40B4-BE49-F238E27FC236}">
                <a16:creationId xmlns:a16="http://schemas.microsoft.com/office/drawing/2014/main" id="{861B3D34-D59A-4363-B1C5-86522BC323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27" y="1229128"/>
            <a:ext cx="475488" cy="768096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D5717C98-CAF6-4A8E-9B5D-03A8D24F3B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1" y="1251346"/>
            <a:ext cx="689870" cy="650035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7EFBD1B7-0C52-4353-A476-86C52588EF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28" y="1229128"/>
            <a:ext cx="475488" cy="768096"/>
          </a:xfrm>
          <a:prstGeom prst="rect">
            <a:avLst/>
          </a:prstGeom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id="{174F863C-17DF-4443-A11B-CF18CA9A04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37" y="1251346"/>
            <a:ext cx="648486" cy="605597"/>
          </a:xfrm>
          <a:prstGeom prst="rect">
            <a:avLst/>
          </a:prstGeom>
        </p:spPr>
      </p:pic>
      <p:sp>
        <p:nvSpPr>
          <p:cNvPr id="85" name="ZoneTexte 84">
            <a:extLst>
              <a:ext uri="{FF2B5EF4-FFF2-40B4-BE49-F238E27FC236}">
                <a16:creationId xmlns:a16="http://schemas.microsoft.com/office/drawing/2014/main" id="{B43BE2B4-24CF-490F-8B4E-43EA23A93DAD}"/>
              </a:ext>
            </a:extLst>
          </p:cNvPr>
          <p:cNvSpPr txBox="1"/>
          <p:nvPr/>
        </p:nvSpPr>
        <p:spPr>
          <a:xfrm>
            <a:off x="90490" y="1930487"/>
            <a:ext cx="1115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Maintenir la touche </a:t>
            </a:r>
            <a:r>
              <a:rPr lang="fr-FR" sz="800" b="1" dirty="0"/>
              <a:t>STOP </a:t>
            </a:r>
            <a:r>
              <a:rPr lang="fr-FR" sz="800" dirty="0"/>
              <a:t>durant 5 secondes de l’émetteur à effacer</a:t>
            </a:r>
            <a:endParaRPr lang="fr-FR" sz="800" b="1" dirty="0"/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E9592A42-8891-4231-A6EE-438B1A2A4C23}"/>
              </a:ext>
            </a:extLst>
          </p:cNvPr>
          <p:cNvSpPr txBox="1"/>
          <p:nvPr/>
        </p:nvSpPr>
        <p:spPr>
          <a:xfrm>
            <a:off x="1629709" y="1993344"/>
            <a:ext cx="1115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volet fait un va-et-vient</a:t>
            </a:r>
            <a:endParaRPr lang="fr-FR" sz="800" b="1" dirty="0"/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7EDEA3C7-6333-4C3C-87D6-9B194EE8A981}"/>
              </a:ext>
            </a:extLst>
          </p:cNvPr>
          <p:cNvSpPr txBox="1"/>
          <p:nvPr/>
        </p:nvSpPr>
        <p:spPr>
          <a:xfrm>
            <a:off x="5183737" y="1938322"/>
            <a:ext cx="129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volet fait un </a:t>
            </a:r>
          </a:p>
          <a:p>
            <a:pPr algn="ctr"/>
            <a:r>
              <a:rPr lang="fr-FR" sz="800" dirty="0"/>
              <a:t>va-et-vient, </a:t>
            </a:r>
            <a:r>
              <a:rPr lang="fr-FR" sz="800" b="1" dirty="0"/>
              <a:t>l’émetteur est effacé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67B75FB9-B9DF-45CF-A36C-6ECBFEEAA58A}"/>
              </a:ext>
            </a:extLst>
          </p:cNvPr>
          <p:cNvSpPr txBox="1"/>
          <p:nvPr/>
        </p:nvSpPr>
        <p:spPr>
          <a:xfrm>
            <a:off x="3356897" y="1924820"/>
            <a:ext cx="1609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Appuyer sur la touche </a:t>
            </a:r>
          </a:p>
          <a:p>
            <a:pPr algn="ctr"/>
            <a:r>
              <a:rPr lang="fr-FR" sz="800" b="1" dirty="0"/>
              <a:t>PROG </a:t>
            </a:r>
            <a:r>
              <a:rPr lang="fr-FR" sz="800" dirty="0"/>
              <a:t>de l’émetteur à effacer à l’aide d’un trombone durant </a:t>
            </a:r>
          </a:p>
          <a:p>
            <a:pPr algn="ctr"/>
            <a:r>
              <a:rPr lang="fr-FR" sz="800" b="1" dirty="0"/>
              <a:t>1 seconde</a:t>
            </a:r>
          </a:p>
        </p:txBody>
      </p:sp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id="{B3E6CBCE-4E57-48B8-8081-D8B3053D6601}"/>
              </a:ext>
            </a:extLst>
          </p:cNvPr>
          <p:cNvCxnSpPr>
            <a:cxnSpLocks/>
          </p:cNvCxnSpPr>
          <p:nvPr/>
        </p:nvCxnSpPr>
        <p:spPr>
          <a:xfrm flipH="1">
            <a:off x="4331420" y="1512072"/>
            <a:ext cx="417376" cy="209671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0" name="AutoShape 11">
            <a:extLst>
              <a:ext uri="{FF2B5EF4-FFF2-40B4-BE49-F238E27FC236}">
                <a16:creationId xmlns:a16="http://schemas.microsoft.com/office/drawing/2014/main" id="{4BE2A73E-5B90-4382-9B57-F53CF49B3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636" y="1498697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" name="AutoShape 11">
            <a:extLst>
              <a:ext uri="{FF2B5EF4-FFF2-40B4-BE49-F238E27FC236}">
                <a16:creationId xmlns:a16="http://schemas.microsoft.com/office/drawing/2014/main" id="{CE0DE01B-5528-4466-8C48-0EE16304D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684" y="1490177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" name="AutoShape 11">
            <a:extLst>
              <a:ext uri="{FF2B5EF4-FFF2-40B4-BE49-F238E27FC236}">
                <a16:creationId xmlns:a16="http://schemas.microsoft.com/office/drawing/2014/main" id="{4D56E04E-6F44-407D-A311-DACCB4296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350" y="1498697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4837F983-C4CA-41EE-A54A-412FDD38882E}"/>
              </a:ext>
            </a:extLst>
          </p:cNvPr>
          <p:cNvSpPr txBox="1"/>
          <p:nvPr/>
        </p:nvSpPr>
        <p:spPr>
          <a:xfrm>
            <a:off x="489587" y="2616658"/>
            <a:ext cx="5246730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/>
              <a:t>10 – Effacement total de la mémoire du moteur</a:t>
            </a:r>
          </a:p>
        </p:txBody>
      </p:sp>
      <p:pic>
        <p:nvPicPr>
          <p:cNvPr id="119" name="Image 118">
            <a:extLst>
              <a:ext uri="{FF2B5EF4-FFF2-40B4-BE49-F238E27FC236}">
                <a16:creationId xmlns:a16="http://schemas.microsoft.com/office/drawing/2014/main" id="{76B0462F-DBDE-4FB4-9781-3EB0D908C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37" y="3068781"/>
            <a:ext cx="475488" cy="768096"/>
          </a:xfrm>
          <a:prstGeom prst="rect">
            <a:avLst/>
          </a:prstGeom>
        </p:spPr>
      </p:pic>
      <p:pic>
        <p:nvPicPr>
          <p:cNvPr id="120" name="Image 119">
            <a:extLst>
              <a:ext uri="{FF2B5EF4-FFF2-40B4-BE49-F238E27FC236}">
                <a16:creationId xmlns:a16="http://schemas.microsoft.com/office/drawing/2014/main" id="{6AE6F163-18B2-4D63-A68E-3A8A79A806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1" y="3077379"/>
            <a:ext cx="689870" cy="650035"/>
          </a:xfrm>
          <a:prstGeom prst="rect">
            <a:avLst/>
          </a:prstGeom>
        </p:spPr>
      </p:pic>
      <p:pic>
        <p:nvPicPr>
          <p:cNvPr id="121" name="Image 120">
            <a:extLst>
              <a:ext uri="{FF2B5EF4-FFF2-40B4-BE49-F238E27FC236}">
                <a16:creationId xmlns:a16="http://schemas.microsoft.com/office/drawing/2014/main" id="{77936864-2494-478E-A14D-9C8567679C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63" y="3077379"/>
            <a:ext cx="648486" cy="605597"/>
          </a:xfrm>
          <a:prstGeom prst="rect">
            <a:avLst/>
          </a:prstGeom>
        </p:spPr>
      </p:pic>
      <p:pic>
        <p:nvPicPr>
          <p:cNvPr id="122" name="Image 121">
            <a:extLst>
              <a:ext uri="{FF2B5EF4-FFF2-40B4-BE49-F238E27FC236}">
                <a16:creationId xmlns:a16="http://schemas.microsoft.com/office/drawing/2014/main" id="{17B80486-8888-48E3-AA81-9774262B4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97" y="3079122"/>
            <a:ext cx="475488" cy="768096"/>
          </a:xfrm>
          <a:prstGeom prst="rect">
            <a:avLst/>
          </a:prstGeom>
        </p:spPr>
      </p:pic>
      <p:pic>
        <p:nvPicPr>
          <p:cNvPr id="123" name="Image 122">
            <a:extLst>
              <a:ext uri="{FF2B5EF4-FFF2-40B4-BE49-F238E27FC236}">
                <a16:creationId xmlns:a16="http://schemas.microsoft.com/office/drawing/2014/main" id="{4A8C0E9D-EA77-40AC-8F1B-F339F3209D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3" y="3087390"/>
            <a:ext cx="648486" cy="605597"/>
          </a:xfrm>
          <a:prstGeom prst="rect">
            <a:avLst/>
          </a:prstGeom>
        </p:spPr>
      </p:pic>
      <p:pic>
        <p:nvPicPr>
          <p:cNvPr id="124" name="Image 123">
            <a:extLst>
              <a:ext uri="{FF2B5EF4-FFF2-40B4-BE49-F238E27FC236}">
                <a16:creationId xmlns:a16="http://schemas.microsoft.com/office/drawing/2014/main" id="{6C6499E0-3B42-4F0A-9568-BCDA911D0F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737" y="3082154"/>
            <a:ext cx="475488" cy="768096"/>
          </a:xfrm>
          <a:prstGeom prst="rect">
            <a:avLst/>
          </a:prstGeom>
        </p:spPr>
      </p:pic>
      <p:sp>
        <p:nvSpPr>
          <p:cNvPr id="125" name="AutoShape 11">
            <a:extLst>
              <a:ext uri="{FF2B5EF4-FFF2-40B4-BE49-F238E27FC236}">
                <a16:creationId xmlns:a16="http://schemas.microsoft.com/office/drawing/2014/main" id="{7E9DD6AE-8889-401B-BC16-62F17D714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095" y="3317465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" name="AutoShape 11">
            <a:extLst>
              <a:ext uri="{FF2B5EF4-FFF2-40B4-BE49-F238E27FC236}">
                <a16:creationId xmlns:a16="http://schemas.microsoft.com/office/drawing/2014/main" id="{157E3AE0-8B17-4B54-937B-0C4B933D6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847" y="3323530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" name="AutoShape 11">
            <a:extLst>
              <a:ext uri="{FF2B5EF4-FFF2-40B4-BE49-F238E27FC236}">
                <a16:creationId xmlns:a16="http://schemas.microsoft.com/office/drawing/2014/main" id="{392DB7C2-0FA3-42B5-9B06-048F7FDF9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217" y="3317465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" name="AutoShape 11">
            <a:extLst>
              <a:ext uri="{FF2B5EF4-FFF2-40B4-BE49-F238E27FC236}">
                <a16:creationId xmlns:a16="http://schemas.microsoft.com/office/drawing/2014/main" id="{521E4AC3-2E82-4371-9E26-AD567B3A0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4275" y="3295246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" name="AutoShape 11">
            <a:extLst>
              <a:ext uri="{FF2B5EF4-FFF2-40B4-BE49-F238E27FC236}">
                <a16:creationId xmlns:a16="http://schemas.microsoft.com/office/drawing/2014/main" id="{B8B865E9-6986-4EE9-AE45-79D42808A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6230" y="3305257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8ECD515F-72A8-4D69-B897-FC4DFC3F2D8D}"/>
              </a:ext>
            </a:extLst>
          </p:cNvPr>
          <p:cNvSpPr txBox="1"/>
          <p:nvPr/>
        </p:nvSpPr>
        <p:spPr>
          <a:xfrm>
            <a:off x="206739" y="3768105"/>
            <a:ext cx="800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Maintenir la touche </a:t>
            </a:r>
            <a:r>
              <a:rPr lang="fr-FR" sz="800" b="1" dirty="0"/>
              <a:t>STOP </a:t>
            </a:r>
            <a:r>
              <a:rPr lang="fr-FR" sz="800" dirty="0"/>
              <a:t>durant 5 secondes</a:t>
            </a:r>
            <a:endParaRPr lang="fr-FR" sz="800" b="1" dirty="0"/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042D58F1-AE84-428A-AC1B-00335716A4C7}"/>
              </a:ext>
            </a:extLst>
          </p:cNvPr>
          <p:cNvSpPr txBox="1"/>
          <p:nvPr/>
        </p:nvSpPr>
        <p:spPr>
          <a:xfrm>
            <a:off x="1210314" y="3847962"/>
            <a:ext cx="800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volet fait un va-et-vient</a:t>
            </a:r>
            <a:endParaRPr lang="fr-FR" sz="800" b="1" dirty="0"/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6D9D3C4D-8C40-433C-B603-06E4A4ECAA06}"/>
              </a:ext>
            </a:extLst>
          </p:cNvPr>
          <p:cNvSpPr txBox="1"/>
          <p:nvPr/>
        </p:nvSpPr>
        <p:spPr>
          <a:xfrm>
            <a:off x="2090227" y="3821796"/>
            <a:ext cx="1017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Maintenez la touche </a:t>
            </a:r>
            <a:r>
              <a:rPr lang="fr-FR" sz="800" b="1" dirty="0"/>
              <a:t>PROG </a:t>
            </a:r>
            <a:r>
              <a:rPr lang="fr-FR" sz="800" dirty="0"/>
              <a:t>à l’aide d’un trombone</a:t>
            </a:r>
            <a:endParaRPr lang="fr-FR" sz="800" b="1" dirty="0"/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71400794-55CF-4DBE-8D49-F998DE183502}"/>
              </a:ext>
            </a:extLst>
          </p:cNvPr>
          <p:cNvSpPr txBox="1"/>
          <p:nvPr/>
        </p:nvSpPr>
        <p:spPr>
          <a:xfrm>
            <a:off x="3224104" y="3847218"/>
            <a:ext cx="80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Après 1 seconde le volet fait un va-et-vient</a:t>
            </a:r>
            <a:endParaRPr lang="fr-FR" sz="800" b="1" dirty="0"/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82C21061-B729-4550-A089-6A3CB8D34AE2}"/>
              </a:ext>
            </a:extLst>
          </p:cNvPr>
          <p:cNvSpPr txBox="1"/>
          <p:nvPr/>
        </p:nvSpPr>
        <p:spPr>
          <a:xfrm>
            <a:off x="4070781" y="3800897"/>
            <a:ext cx="101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Maintenir la pression sur la touche </a:t>
            </a:r>
            <a:r>
              <a:rPr lang="fr-FR" sz="800" b="1" dirty="0"/>
              <a:t>PROG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E76041A9-E84D-4E6C-9EE9-A051F467D90C}"/>
              </a:ext>
            </a:extLst>
          </p:cNvPr>
          <p:cNvSpPr txBox="1"/>
          <p:nvPr/>
        </p:nvSpPr>
        <p:spPr>
          <a:xfrm>
            <a:off x="5012230" y="3875798"/>
            <a:ext cx="129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volet fait 2 va-et-vient à la fin des </a:t>
            </a:r>
          </a:p>
          <a:p>
            <a:pPr algn="ctr"/>
            <a:r>
              <a:rPr lang="fr-FR" sz="800" b="1" dirty="0"/>
              <a:t>7 secondes</a:t>
            </a:r>
            <a:r>
              <a:rPr lang="fr-FR" sz="800" dirty="0"/>
              <a:t>. La mémoire est </a:t>
            </a:r>
            <a:r>
              <a:rPr lang="fr-FR" sz="800" b="1" dirty="0"/>
              <a:t>effacée</a:t>
            </a:r>
            <a:r>
              <a:rPr lang="fr-FR" sz="800" dirty="0"/>
              <a:t>.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B18AEDB6-7846-4836-9B21-B5F1159D8AC2}"/>
              </a:ext>
            </a:extLst>
          </p:cNvPr>
          <p:cNvSpPr txBox="1"/>
          <p:nvPr/>
        </p:nvSpPr>
        <p:spPr>
          <a:xfrm>
            <a:off x="5431370" y="3167628"/>
            <a:ext cx="459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x2</a:t>
            </a:r>
          </a:p>
        </p:txBody>
      </p: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E052E93F-CF91-44E1-9EC8-0674A95DA1D9}"/>
              </a:ext>
            </a:extLst>
          </p:cNvPr>
          <p:cNvCxnSpPr>
            <a:cxnSpLocks/>
          </p:cNvCxnSpPr>
          <p:nvPr/>
        </p:nvCxnSpPr>
        <p:spPr>
          <a:xfrm>
            <a:off x="2090227" y="3963763"/>
            <a:ext cx="0" cy="605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avec flèche 137">
            <a:extLst>
              <a:ext uri="{FF2B5EF4-FFF2-40B4-BE49-F238E27FC236}">
                <a16:creationId xmlns:a16="http://schemas.microsoft.com/office/drawing/2014/main" id="{131C7C94-8742-491A-B2F7-D70D5E153719}"/>
              </a:ext>
            </a:extLst>
          </p:cNvPr>
          <p:cNvCxnSpPr>
            <a:cxnSpLocks/>
          </p:cNvCxnSpPr>
          <p:nvPr/>
        </p:nvCxnSpPr>
        <p:spPr>
          <a:xfrm flipV="1">
            <a:off x="2090227" y="4569447"/>
            <a:ext cx="1332409" cy="4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>
            <a:extLst>
              <a:ext uri="{FF2B5EF4-FFF2-40B4-BE49-F238E27FC236}">
                <a16:creationId xmlns:a16="http://schemas.microsoft.com/office/drawing/2014/main" id="{E0A244C8-4744-4DBE-9B9F-EAC74902FA92}"/>
              </a:ext>
            </a:extLst>
          </p:cNvPr>
          <p:cNvCxnSpPr>
            <a:cxnSpLocks/>
          </p:cNvCxnSpPr>
          <p:nvPr/>
        </p:nvCxnSpPr>
        <p:spPr>
          <a:xfrm>
            <a:off x="6292393" y="3939100"/>
            <a:ext cx="5357" cy="630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avec flèche 139">
            <a:extLst>
              <a:ext uri="{FF2B5EF4-FFF2-40B4-BE49-F238E27FC236}">
                <a16:creationId xmlns:a16="http://schemas.microsoft.com/office/drawing/2014/main" id="{B1539C00-58B8-40C3-B52A-84AABF9AB763}"/>
              </a:ext>
            </a:extLst>
          </p:cNvPr>
          <p:cNvCxnSpPr>
            <a:cxnSpLocks/>
          </p:cNvCxnSpPr>
          <p:nvPr/>
        </p:nvCxnSpPr>
        <p:spPr>
          <a:xfrm flipH="1">
            <a:off x="5006874" y="4569447"/>
            <a:ext cx="12840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268BDA0-917C-4118-A33E-7C437BC76661}"/>
              </a:ext>
            </a:extLst>
          </p:cNvPr>
          <p:cNvSpPr/>
          <p:nvPr/>
        </p:nvSpPr>
        <p:spPr>
          <a:xfrm>
            <a:off x="3422636" y="4460573"/>
            <a:ext cx="1589591" cy="237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6DBCC2BB-029C-463D-B4DA-80713E0E0122}"/>
              </a:ext>
            </a:extLst>
          </p:cNvPr>
          <p:cNvSpPr txBox="1"/>
          <p:nvPr/>
        </p:nvSpPr>
        <p:spPr>
          <a:xfrm>
            <a:off x="3383094" y="4460571"/>
            <a:ext cx="1623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/>
              <a:t>Appui total 7 secondes</a:t>
            </a:r>
          </a:p>
        </p:txBody>
      </p:sp>
      <p:cxnSp>
        <p:nvCxnSpPr>
          <p:cNvPr id="143" name="Connecteur droit avec flèche 142">
            <a:extLst>
              <a:ext uri="{FF2B5EF4-FFF2-40B4-BE49-F238E27FC236}">
                <a16:creationId xmlns:a16="http://schemas.microsoft.com/office/drawing/2014/main" id="{11A96F78-6EAB-40D4-8A68-54ACA268D29A}"/>
              </a:ext>
            </a:extLst>
          </p:cNvPr>
          <p:cNvCxnSpPr>
            <a:cxnSpLocks/>
          </p:cNvCxnSpPr>
          <p:nvPr/>
        </p:nvCxnSpPr>
        <p:spPr>
          <a:xfrm flipH="1" flipV="1">
            <a:off x="2838508" y="3530874"/>
            <a:ext cx="402419" cy="3816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4" name="Connecteur droit avec flèche 143">
            <a:extLst>
              <a:ext uri="{FF2B5EF4-FFF2-40B4-BE49-F238E27FC236}">
                <a16:creationId xmlns:a16="http://schemas.microsoft.com/office/drawing/2014/main" id="{282BF6C7-6E5A-4F81-A920-8A6CF325ED80}"/>
              </a:ext>
            </a:extLst>
          </p:cNvPr>
          <p:cNvCxnSpPr>
            <a:cxnSpLocks/>
          </p:cNvCxnSpPr>
          <p:nvPr/>
        </p:nvCxnSpPr>
        <p:spPr>
          <a:xfrm flipH="1" flipV="1">
            <a:off x="4793712" y="3556049"/>
            <a:ext cx="402419" cy="3816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5" name="ZoneTexte 144">
            <a:extLst>
              <a:ext uri="{FF2B5EF4-FFF2-40B4-BE49-F238E27FC236}">
                <a16:creationId xmlns:a16="http://schemas.microsoft.com/office/drawing/2014/main" id="{E3B276C5-709A-40EE-ABB9-75E99D3EC824}"/>
              </a:ext>
            </a:extLst>
          </p:cNvPr>
          <p:cNvSpPr txBox="1"/>
          <p:nvPr/>
        </p:nvSpPr>
        <p:spPr>
          <a:xfrm>
            <a:off x="1979816" y="4687505"/>
            <a:ext cx="44752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0000"/>
                </a:solidFill>
              </a:rPr>
              <a:t>Ne surtout pas relâcher le bouton PROG durant la procédure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3C96A79-65B1-417C-921B-1975820F26B1}"/>
              </a:ext>
            </a:extLst>
          </p:cNvPr>
          <p:cNvSpPr txBox="1"/>
          <p:nvPr/>
        </p:nvSpPr>
        <p:spPr>
          <a:xfrm>
            <a:off x="476452" y="4939089"/>
            <a:ext cx="5246730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/>
              <a:t>11 – Augmentation de la sensibilité</a:t>
            </a:r>
          </a:p>
        </p:txBody>
      </p:sp>
      <p:pic>
        <p:nvPicPr>
          <p:cNvPr id="68" name="Image 67">
            <a:extLst>
              <a:ext uri="{FF2B5EF4-FFF2-40B4-BE49-F238E27FC236}">
                <a16:creationId xmlns:a16="http://schemas.microsoft.com/office/drawing/2014/main" id="{803FFDE1-C646-49E9-8422-6D197C868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5" y="5377857"/>
            <a:ext cx="689874" cy="693495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73ED7CE7-3E8E-413B-8324-D1039547B6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50" y="5377857"/>
            <a:ext cx="475488" cy="768096"/>
          </a:xfrm>
          <a:prstGeom prst="rect">
            <a:avLst/>
          </a:prstGeom>
        </p:spPr>
      </p:pic>
      <p:sp>
        <p:nvSpPr>
          <p:cNvPr id="70" name="ZoneTexte 69">
            <a:extLst>
              <a:ext uri="{FF2B5EF4-FFF2-40B4-BE49-F238E27FC236}">
                <a16:creationId xmlns:a16="http://schemas.microsoft.com/office/drawing/2014/main" id="{152344F4-81CF-4614-94E5-8D52856EE1DB}"/>
              </a:ext>
            </a:extLst>
          </p:cNvPr>
          <p:cNvSpPr txBox="1"/>
          <p:nvPr/>
        </p:nvSpPr>
        <p:spPr>
          <a:xfrm>
            <a:off x="1070559" y="6176776"/>
            <a:ext cx="1065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volet fait un va-et-vient</a:t>
            </a:r>
            <a:endParaRPr lang="fr-FR" sz="800" b="1" dirty="0"/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id="{57520E71-CE43-482F-B631-66CE720A3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07" y="5399586"/>
            <a:ext cx="689870" cy="650035"/>
          </a:xfrm>
          <a:prstGeom prst="rect">
            <a:avLst/>
          </a:prstGeom>
        </p:spPr>
      </p:pic>
      <p:sp>
        <p:nvSpPr>
          <p:cNvPr id="72" name="Flèche : droite 71">
            <a:extLst>
              <a:ext uri="{FF2B5EF4-FFF2-40B4-BE49-F238E27FC236}">
                <a16:creationId xmlns:a16="http://schemas.microsoft.com/office/drawing/2014/main" id="{A0B371C5-80EA-4D03-999D-883EA20288DA}"/>
              </a:ext>
            </a:extLst>
          </p:cNvPr>
          <p:cNvSpPr/>
          <p:nvPr/>
        </p:nvSpPr>
        <p:spPr>
          <a:xfrm>
            <a:off x="2500050" y="5521353"/>
            <a:ext cx="167640" cy="91116"/>
          </a:xfrm>
          <a:prstGeom prst="rightArrow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Flèche : droite 72">
            <a:extLst>
              <a:ext uri="{FF2B5EF4-FFF2-40B4-BE49-F238E27FC236}">
                <a16:creationId xmlns:a16="http://schemas.microsoft.com/office/drawing/2014/main" id="{890BAD4A-4957-46A6-B3CD-A8837DD4DA25}"/>
              </a:ext>
            </a:extLst>
          </p:cNvPr>
          <p:cNvSpPr/>
          <p:nvPr/>
        </p:nvSpPr>
        <p:spPr>
          <a:xfrm>
            <a:off x="2500762" y="5696009"/>
            <a:ext cx="167640" cy="91116"/>
          </a:xfrm>
          <a:prstGeom prst="rightArrow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Flèche : haut 73">
            <a:extLst>
              <a:ext uri="{FF2B5EF4-FFF2-40B4-BE49-F238E27FC236}">
                <a16:creationId xmlns:a16="http://schemas.microsoft.com/office/drawing/2014/main" id="{FF6D7B28-A4D3-4DDD-A85D-846A12C42A86}"/>
              </a:ext>
            </a:extLst>
          </p:cNvPr>
          <p:cNvSpPr/>
          <p:nvPr/>
        </p:nvSpPr>
        <p:spPr>
          <a:xfrm>
            <a:off x="3503656" y="5410151"/>
            <a:ext cx="419100" cy="578440"/>
          </a:xfrm>
          <a:prstGeom prst="upArrow">
            <a:avLst/>
          </a:prstGeom>
          <a:solidFill>
            <a:schemeClr val="accent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18318C79-525F-40D2-9FA4-7255D628E6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61" y="5384224"/>
            <a:ext cx="689870" cy="650035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921175D0-3A16-42A0-B07E-BADF7BBDC0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60" y="5327029"/>
            <a:ext cx="475488" cy="768096"/>
          </a:xfrm>
          <a:prstGeom prst="rect">
            <a:avLst/>
          </a:prstGeom>
        </p:spPr>
      </p:pic>
      <p:sp>
        <p:nvSpPr>
          <p:cNvPr id="77" name="ZoneTexte 76">
            <a:extLst>
              <a:ext uri="{FF2B5EF4-FFF2-40B4-BE49-F238E27FC236}">
                <a16:creationId xmlns:a16="http://schemas.microsoft.com/office/drawing/2014/main" id="{DCB66AEE-D0A3-41CD-9FF0-B83B93038C39}"/>
              </a:ext>
            </a:extLst>
          </p:cNvPr>
          <p:cNvSpPr txBox="1"/>
          <p:nvPr/>
        </p:nvSpPr>
        <p:spPr>
          <a:xfrm>
            <a:off x="5343666" y="6162237"/>
            <a:ext cx="1250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volet fait un va-et-vient. L’augmentation de la </a:t>
            </a:r>
            <a:r>
              <a:rPr lang="fr-FR" sz="800" b="1" dirty="0"/>
              <a:t>sensibilité est effectuée.</a:t>
            </a:r>
          </a:p>
        </p:txBody>
      </p:sp>
      <p:sp>
        <p:nvSpPr>
          <p:cNvPr id="78" name="AutoShape 11">
            <a:extLst>
              <a:ext uri="{FF2B5EF4-FFF2-40B4-BE49-F238E27FC236}">
                <a16:creationId xmlns:a16="http://schemas.microsoft.com/office/drawing/2014/main" id="{2D5FC0FA-76AF-49ED-A4BB-2B97FB7BB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913" y="5655588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4" name="AutoShape 11">
            <a:extLst>
              <a:ext uri="{FF2B5EF4-FFF2-40B4-BE49-F238E27FC236}">
                <a16:creationId xmlns:a16="http://schemas.microsoft.com/office/drawing/2014/main" id="{05654E0A-2E50-41AE-97F3-050DAE0F1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284" y="5655588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5" name="AutoShape 11">
            <a:extLst>
              <a:ext uri="{FF2B5EF4-FFF2-40B4-BE49-F238E27FC236}">
                <a16:creationId xmlns:a16="http://schemas.microsoft.com/office/drawing/2014/main" id="{845AE83D-7313-4083-B050-59645D3AC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360" y="5632804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6" name="AutoShape 11">
            <a:extLst>
              <a:ext uri="{FF2B5EF4-FFF2-40B4-BE49-F238E27FC236}">
                <a16:creationId xmlns:a16="http://schemas.microsoft.com/office/drawing/2014/main" id="{63E61EF4-F2C4-4501-B813-B03EE258E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515" y="5643329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7" name="AutoShape 11">
            <a:extLst>
              <a:ext uri="{FF2B5EF4-FFF2-40B4-BE49-F238E27FC236}">
                <a16:creationId xmlns:a16="http://schemas.microsoft.com/office/drawing/2014/main" id="{1B2B2A26-7FFE-467D-AA34-5B75B659B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1959" y="5633473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B5FB670B-B58D-4DB9-89B1-35165084A898}"/>
              </a:ext>
            </a:extLst>
          </p:cNvPr>
          <p:cNvSpPr txBox="1"/>
          <p:nvPr/>
        </p:nvSpPr>
        <p:spPr>
          <a:xfrm>
            <a:off x="94187" y="6132907"/>
            <a:ext cx="106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Appuyez sur la touche </a:t>
            </a:r>
            <a:r>
              <a:rPr lang="fr-FR" sz="800" b="1" dirty="0"/>
              <a:t>Haut</a:t>
            </a:r>
            <a:r>
              <a:rPr lang="fr-FR" sz="800" dirty="0"/>
              <a:t> + </a:t>
            </a:r>
            <a:r>
              <a:rPr lang="fr-FR" sz="800" b="1" dirty="0"/>
              <a:t>Bas</a:t>
            </a:r>
            <a:r>
              <a:rPr lang="fr-FR" sz="800" dirty="0"/>
              <a:t> durant </a:t>
            </a:r>
          </a:p>
          <a:p>
            <a:pPr algn="ctr"/>
            <a:r>
              <a:rPr lang="fr-FR" sz="800" b="1" dirty="0"/>
              <a:t>5 secondes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10CF2482-3EE1-41B3-A41B-481B01765436}"/>
              </a:ext>
            </a:extLst>
          </p:cNvPr>
          <p:cNvSpPr txBox="1"/>
          <p:nvPr/>
        </p:nvSpPr>
        <p:spPr>
          <a:xfrm>
            <a:off x="2099081" y="6139422"/>
            <a:ext cx="106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Appuyez sur le bouton </a:t>
            </a:r>
            <a:r>
              <a:rPr lang="fr-FR" sz="800" b="1" dirty="0"/>
              <a:t>STOP + Haut  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AC9D6AC6-E7AC-4DBA-AA3F-E1553D2C69A3}"/>
              </a:ext>
            </a:extLst>
          </p:cNvPr>
          <p:cNvSpPr txBox="1"/>
          <p:nvPr/>
        </p:nvSpPr>
        <p:spPr>
          <a:xfrm>
            <a:off x="3010699" y="6170205"/>
            <a:ext cx="1384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/>
              <a:t>Le moteur fait un va-et-vient </a:t>
            </a:r>
          </a:p>
          <a:p>
            <a:pPr algn="ctr"/>
            <a:r>
              <a:rPr lang="fr-FR" sz="800" dirty="0"/>
              <a:t>La sensibilité augmente d’un niveau. Si il ne fait pas de va-et-vient c’est que la sensibilité est déjà au maximum</a:t>
            </a:r>
            <a:endParaRPr lang="fr-FR" sz="800" b="1" dirty="0"/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E6354A21-FA41-4EA0-BB4B-75210659BAC0}"/>
              </a:ext>
            </a:extLst>
          </p:cNvPr>
          <p:cNvSpPr txBox="1"/>
          <p:nvPr/>
        </p:nvSpPr>
        <p:spPr>
          <a:xfrm>
            <a:off x="4233333" y="6170205"/>
            <a:ext cx="125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Appuyer sur le bouton </a:t>
            </a:r>
            <a:r>
              <a:rPr lang="fr-FR" sz="800" b="1" dirty="0"/>
              <a:t>STOP</a:t>
            </a:r>
            <a:r>
              <a:rPr lang="fr-FR" sz="800" dirty="0"/>
              <a:t> durant 2 secondes</a:t>
            </a:r>
            <a:endParaRPr lang="fr-FR" sz="800" b="1" dirty="0"/>
          </a:p>
        </p:txBody>
      </p:sp>
      <p:sp>
        <p:nvSpPr>
          <p:cNvPr id="102" name="Flèche : courbe vers le haut 101">
            <a:extLst>
              <a:ext uri="{FF2B5EF4-FFF2-40B4-BE49-F238E27FC236}">
                <a16:creationId xmlns:a16="http://schemas.microsoft.com/office/drawing/2014/main" id="{A64D716D-D348-480C-8D3D-14F62A729239}"/>
              </a:ext>
            </a:extLst>
          </p:cNvPr>
          <p:cNvSpPr/>
          <p:nvPr/>
        </p:nvSpPr>
        <p:spPr>
          <a:xfrm rot="10800000" flipV="1">
            <a:off x="268674" y="6820575"/>
            <a:ext cx="5821311" cy="544488"/>
          </a:xfrm>
          <a:prstGeom prst="curvedUpArrow">
            <a:avLst>
              <a:gd name="adj1" fmla="val 28465"/>
              <a:gd name="adj2" fmla="val 126494"/>
              <a:gd name="adj3" fmla="val 23953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6EA79A15-8BA7-46DE-9694-8D881D6D1D29}"/>
              </a:ext>
            </a:extLst>
          </p:cNvPr>
          <p:cNvSpPr txBox="1"/>
          <p:nvPr/>
        </p:nvSpPr>
        <p:spPr>
          <a:xfrm>
            <a:off x="1094576" y="7357094"/>
            <a:ext cx="45819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Si vous désirez augmenter de nouveau la sensibilité revenir à la première étape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7D201024-8A3A-41D3-87F3-CAD74B04A9E9}"/>
              </a:ext>
            </a:extLst>
          </p:cNvPr>
          <p:cNvSpPr txBox="1"/>
          <p:nvPr/>
        </p:nvSpPr>
        <p:spPr>
          <a:xfrm>
            <a:off x="554699" y="7766620"/>
            <a:ext cx="5246730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/>
              <a:t>12 – Diminution de la sensibilité</a:t>
            </a:r>
          </a:p>
        </p:txBody>
      </p:sp>
      <p:pic>
        <p:nvPicPr>
          <p:cNvPr id="105" name="Image 104">
            <a:extLst>
              <a:ext uri="{FF2B5EF4-FFF2-40B4-BE49-F238E27FC236}">
                <a16:creationId xmlns:a16="http://schemas.microsoft.com/office/drawing/2014/main" id="{83D8F2BB-8008-439B-BBC3-31702621E7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74" y="8180452"/>
            <a:ext cx="689874" cy="693495"/>
          </a:xfrm>
          <a:prstGeom prst="rect">
            <a:avLst/>
          </a:prstGeom>
        </p:spPr>
      </p:pic>
      <p:pic>
        <p:nvPicPr>
          <p:cNvPr id="106" name="Image 105">
            <a:extLst>
              <a:ext uri="{FF2B5EF4-FFF2-40B4-BE49-F238E27FC236}">
                <a16:creationId xmlns:a16="http://schemas.microsoft.com/office/drawing/2014/main" id="{CBAEE970-547B-4F1D-B1CB-4D638D339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45" y="8180452"/>
            <a:ext cx="475488" cy="768096"/>
          </a:xfrm>
          <a:prstGeom prst="rect">
            <a:avLst/>
          </a:prstGeom>
        </p:spPr>
      </p:pic>
      <p:sp>
        <p:nvSpPr>
          <p:cNvPr id="107" name="ZoneTexte 106">
            <a:extLst>
              <a:ext uri="{FF2B5EF4-FFF2-40B4-BE49-F238E27FC236}">
                <a16:creationId xmlns:a16="http://schemas.microsoft.com/office/drawing/2014/main" id="{FD086530-7BFB-4DB7-A9F0-68731D459A24}"/>
              </a:ext>
            </a:extLst>
          </p:cNvPr>
          <p:cNvSpPr txBox="1"/>
          <p:nvPr/>
        </p:nvSpPr>
        <p:spPr>
          <a:xfrm>
            <a:off x="1290632" y="8947481"/>
            <a:ext cx="1065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volet fait un va-et-vient</a:t>
            </a:r>
            <a:endParaRPr lang="fr-FR" sz="800" b="1" dirty="0"/>
          </a:p>
        </p:txBody>
      </p:sp>
      <p:sp>
        <p:nvSpPr>
          <p:cNvPr id="108" name="Flèche : haut 107">
            <a:extLst>
              <a:ext uri="{FF2B5EF4-FFF2-40B4-BE49-F238E27FC236}">
                <a16:creationId xmlns:a16="http://schemas.microsoft.com/office/drawing/2014/main" id="{C46CA25F-7678-4738-8783-EEDA0185AF66}"/>
              </a:ext>
            </a:extLst>
          </p:cNvPr>
          <p:cNvSpPr/>
          <p:nvPr/>
        </p:nvSpPr>
        <p:spPr>
          <a:xfrm rot="10800000">
            <a:off x="3702303" y="8249767"/>
            <a:ext cx="419100" cy="578440"/>
          </a:xfrm>
          <a:prstGeom prst="upArrow">
            <a:avLst/>
          </a:prstGeom>
          <a:solidFill>
            <a:schemeClr val="accent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9" name="Image 108">
            <a:extLst>
              <a:ext uri="{FF2B5EF4-FFF2-40B4-BE49-F238E27FC236}">
                <a16:creationId xmlns:a16="http://schemas.microsoft.com/office/drawing/2014/main" id="{7026277A-056C-44CD-89E4-12CAE31AD7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139" y="8180452"/>
            <a:ext cx="689870" cy="650035"/>
          </a:xfrm>
          <a:prstGeom prst="rect">
            <a:avLst/>
          </a:prstGeom>
        </p:spPr>
      </p:pic>
      <p:pic>
        <p:nvPicPr>
          <p:cNvPr id="110" name="Image 109">
            <a:extLst>
              <a:ext uri="{FF2B5EF4-FFF2-40B4-BE49-F238E27FC236}">
                <a16:creationId xmlns:a16="http://schemas.microsoft.com/office/drawing/2014/main" id="{676DAE91-D6DE-498E-B4C0-5CD9E07791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59" y="8129624"/>
            <a:ext cx="475488" cy="768096"/>
          </a:xfrm>
          <a:prstGeom prst="rect">
            <a:avLst/>
          </a:prstGeom>
        </p:spPr>
      </p:pic>
      <p:sp>
        <p:nvSpPr>
          <p:cNvPr id="111" name="AutoShape 11">
            <a:extLst>
              <a:ext uri="{FF2B5EF4-FFF2-40B4-BE49-F238E27FC236}">
                <a16:creationId xmlns:a16="http://schemas.microsoft.com/office/drawing/2014/main" id="{1DEA740C-8A89-4ED5-ACF9-65BDEC0AB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117" y="8402315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" name="AutoShape 11">
            <a:extLst>
              <a:ext uri="{FF2B5EF4-FFF2-40B4-BE49-F238E27FC236}">
                <a16:creationId xmlns:a16="http://schemas.microsoft.com/office/drawing/2014/main" id="{BE3A0430-144A-48F1-BC01-363416B0E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410" y="8441930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" name="AutoShape 11">
            <a:extLst>
              <a:ext uri="{FF2B5EF4-FFF2-40B4-BE49-F238E27FC236}">
                <a16:creationId xmlns:a16="http://schemas.microsoft.com/office/drawing/2014/main" id="{437CBE9D-F9B1-4250-9486-B21602B96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769" y="8436068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" name="AutoShape 11">
            <a:extLst>
              <a:ext uri="{FF2B5EF4-FFF2-40B4-BE49-F238E27FC236}">
                <a16:creationId xmlns:a16="http://schemas.microsoft.com/office/drawing/2014/main" id="{D0A43BC5-8DAA-46B6-81A7-1CF4FE9BA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914" y="8445924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" name="AutoShape 11">
            <a:extLst>
              <a:ext uri="{FF2B5EF4-FFF2-40B4-BE49-F238E27FC236}">
                <a16:creationId xmlns:a16="http://schemas.microsoft.com/office/drawing/2014/main" id="{02718E16-1BBD-41F6-B41F-E93657F6E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358" y="8436068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EBBBBA41-B897-407D-9804-63A32520D694}"/>
              </a:ext>
            </a:extLst>
          </p:cNvPr>
          <p:cNvSpPr txBox="1"/>
          <p:nvPr/>
        </p:nvSpPr>
        <p:spPr>
          <a:xfrm>
            <a:off x="329586" y="8935502"/>
            <a:ext cx="106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Appuyez sur la touche </a:t>
            </a:r>
            <a:r>
              <a:rPr lang="fr-FR" sz="800" b="1" dirty="0"/>
              <a:t>Haut</a:t>
            </a:r>
            <a:r>
              <a:rPr lang="fr-FR" sz="800" dirty="0"/>
              <a:t> + </a:t>
            </a:r>
            <a:r>
              <a:rPr lang="fr-FR" sz="800" b="1" dirty="0"/>
              <a:t>Bas</a:t>
            </a:r>
            <a:r>
              <a:rPr lang="fr-FR" sz="800" dirty="0"/>
              <a:t> durant </a:t>
            </a:r>
          </a:p>
          <a:p>
            <a:pPr algn="ctr"/>
            <a:r>
              <a:rPr lang="fr-FR" sz="800" b="1" dirty="0"/>
              <a:t>5 secondes</a:t>
            </a: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D2853105-98D9-477B-B7C5-3177B4BD693E}"/>
              </a:ext>
            </a:extLst>
          </p:cNvPr>
          <p:cNvSpPr txBox="1"/>
          <p:nvPr/>
        </p:nvSpPr>
        <p:spPr>
          <a:xfrm>
            <a:off x="2332213" y="8949082"/>
            <a:ext cx="106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Appuyez sur le bouton </a:t>
            </a:r>
            <a:r>
              <a:rPr lang="fr-FR" sz="800" b="1" dirty="0"/>
              <a:t>STOP + Bas </a:t>
            </a: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AA6A5036-BA93-4325-915B-7C25BA77A16E}"/>
              </a:ext>
            </a:extLst>
          </p:cNvPr>
          <p:cNvSpPr txBox="1"/>
          <p:nvPr/>
        </p:nvSpPr>
        <p:spPr>
          <a:xfrm>
            <a:off x="3224005" y="8972800"/>
            <a:ext cx="1369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/>
              <a:t>Le moteur fait un va-et-vient </a:t>
            </a:r>
          </a:p>
          <a:p>
            <a:pPr algn="ctr"/>
            <a:r>
              <a:rPr lang="fr-FR" sz="800" dirty="0"/>
              <a:t>La sensibilité baisse d’un niveau.</a:t>
            </a:r>
          </a:p>
          <a:p>
            <a:pPr algn="ctr"/>
            <a:r>
              <a:rPr lang="fr-FR" sz="800" dirty="0"/>
              <a:t>La sensibilité augmente d’un niveau. Si il ne fait pas de va-et-vient c’est que la sensibilité est déjà au minimum.</a:t>
            </a:r>
            <a:endParaRPr lang="fr-FR" sz="800" b="1" dirty="0"/>
          </a:p>
          <a:p>
            <a:pPr algn="ctr"/>
            <a:endParaRPr lang="fr-FR" sz="800" dirty="0"/>
          </a:p>
        </p:txBody>
      </p:sp>
      <p:sp>
        <p:nvSpPr>
          <p:cNvPr id="154" name="ZoneTexte 153">
            <a:extLst>
              <a:ext uri="{FF2B5EF4-FFF2-40B4-BE49-F238E27FC236}">
                <a16:creationId xmlns:a16="http://schemas.microsoft.com/office/drawing/2014/main" id="{BC13087F-42B3-4FED-9E13-0726395DCDCD}"/>
              </a:ext>
            </a:extLst>
          </p:cNvPr>
          <p:cNvSpPr txBox="1"/>
          <p:nvPr/>
        </p:nvSpPr>
        <p:spPr>
          <a:xfrm>
            <a:off x="4375123" y="8972800"/>
            <a:ext cx="125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Appuyer sur le bouton </a:t>
            </a:r>
            <a:r>
              <a:rPr lang="fr-FR" sz="800" b="1" dirty="0"/>
              <a:t>STOP</a:t>
            </a:r>
            <a:r>
              <a:rPr lang="fr-FR" sz="800" dirty="0"/>
              <a:t> durant 2 secondes</a:t>
            </a:r>
            <a:endParaRPr lang="fr-FR" sz="800" b="1" dirty="0"/>
          </a:p>
        </p:txBody>
      </p:sp>
      <p:sp>
        <p:nvSpPr>
          <p:cNvPr id="155" name="Flèche : courbe vers le haut 154">
            <a:extLst>
              <a:ext uri="{FF2B5EF4-FFF2-40B4-BE49-F238E27FC236}">
                <a16:creationId xmlns:a16="http://schemas.microsoft.com/office/drawing/2014/main" id="{CD1C769F-1D9D-4522-853A-7FEF4A263FCF}"/>
              </a:ext>
            </a:extLst>
          </p:cNvPr>
          <p:cNvSpPr/>
          <p:nvPr/>
        </p:nvSpPr>
        <p:spPr>
          <a:xfrm rot="10800000" flipV="1">
            <a:off x="504073" y="9623170"/>
            <a:ext cx="5821311" cy="544488"/>
          </a:xfrm>
          <a:prstGeom prst="curvedUpArrow">
            <a:avLst>
              <a:gd name="adj1" fmla="val 28465"/>
              <a:gd name="adj2" fmla="val 126494"/>
              <a:gd name="adj3" fmla="val 23953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6" name="ZoneTexte 165">
            <a:extLst>
              <a:ext uri="{FF2B5EF4-FFF2-40B4-BE49-F238E27FC236}">
                <a16:creationId xmlns:a16="http://schemas.microsoft.com/office/drawing/2014/main" id="{AE06B950-CA6A-43FA-BECA-E41A81BD2AF5}"/>
              </a:ext>
            </a:extLst>
          </p:cNvPr>
          <p:cNvSpPr txBox="1"/>
          <p:nvPr/>
        </p:nvSpPr>
        <p:spPr>
          <a:xfrm>
            <a:off x="1329975" y="10159689"/>
            <a:ext cx="45819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Si vous désirez diminuer de nouveau la sensibilité revenir à la première étape</a:t>
            </a:r>
          </a:p>
        </p:txBody>
      </p:sp>
      <p:pic>
        <p:nvPicPr>
          <p:cNvPr id="167" name="Image 166">
            <a:extLst>
              <a:ext uri="{FF2B5EF4-FFF2-40B4-BE49-F238E27FC236}">
                <a16:creationId xmlns:a16="http://schemas.microsoft.com/office/drawing/2014/main" id="{972FF455-6896-4F62-93F0-11B99774CD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31" y="8204156"/>
            <a:ext cx="689874" cy="650039"/>
          </a:xfrm>
          <a:prstGeom prst="rect">
            <a:avLst/>
          </a:prstGeom>
        </p:spPr>
      </p:pic>
      <p:sp>
        <p:nvSpPr>
          <p:cNvPr id="168" name="Flèche : droite 167">
            <a:extLst>
              <a:ext uri="{FF2B5EF4-FFF2-40B4-BE49-F238E27FC236}">
                <a16:creationId xmlns:a16="http://schemas.microsoft.com/office/drawing/2014/main" id="{22503E0E-61FD-4E45-B96D-17CC1623896B}"/>
              </a:ext>
            </a:extLst>
          </p:cNvPr>
          <p:cNvSpPr/>
          <p:nvPr/>
        </p:nvSpPr>
        <p:spPr>
          <a:xfrm>
            <a:off x="2716394" y="8481061"/>
            <a:ext cx="167640" cy="91116"/>
          </a:xfrm>
          <a:prstGeom prst="rightArrow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Flèche : droite 168">
            <a:extLst>
              <a:ext uri="{FF2B5EF4-FFF2-40B4-BE49-F238E27FC236}">
                <a16:creationId xmlns:a16="http://schemas.microsoft.com/office/drawing/2014/main" id="{DD6C8945-3BEC-4A90-AD5D-4D8846D53E96}"/>
              </a:ext>
            </a:extLst>
          </p:cNvPr>
          <p:cNvSpPr/>
          <p:nvPr/>
        </p:nvSpPr>
        <p:spPr>
          <a:xfrm>
            <a:off x="2717106" y="8655717"/>
            <a:ext cx="167640" cy="91116"/>
          </a:xfrm>
          <a:prstGeom prst="rightArrow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ZoneTexte 169">
            <a:extLst>
              <a:ext uri="{FF2B5EF4-FFF2-40B4-BE49-F238E27FC236}">
                <a16:creationId xmlns:a16="http://schemas.microsoft.com/office/drawing/2014/main" id="{820440FE-9EAE-4BFF-BB3A-7F914A3A5FBE}"/>
              </a:ext>
            </a:extLst>
          </p:cNvPr>
          <p:cNvSpPr txBox="1"/>
          <p:nvPr/>
        </p:nvSpPr>
        <p:spPr>
          <a:xfrm>
            <a:off x="5571528" y="8940797"/>
            <a:ext cx="1250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volet fait un va-et-vient. La diminution de la </a:t>
            </a:r>
            <a:r>
              <a:rPr lang="fr-FR" sz="800" b="1" dirty="0"/>
              <a:t>sensibilité est effectuée.</a:t>
            </a:r>
          </a:p>
        </p:txBody>
      </p:sp>
    </p:spTree>
    <p:extLst>
      <p:ext uri="{BB962C8B-B14F-4D97-AF65-F5344CB8AC3E}">
        <p14:creationId xmlns:p14="http://schemas.microsoft.com/office/powerpoint/2010/main" val="275891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92A7900-46FB-497B-9EF0-F847DBE15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587" y="0"/>
            <a:ext cx="1714500" cy="762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D386DA3-5FF3-419D-AC06-4B828628E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79" y="-79458"/>
            <a:ext cx="1210538" cy="1210538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7C2C3EA4-5058-40A8-9325-328527441A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3" y="9908217"/>
            <a:ext cx="680402" cy="783596"/>
          </a:xfrm>
          <a:prstGeom prst="rect">
            <a:avLst/>
          </a:prstGeom>
        </p:spPr>
      </p:pic>
      <p:sp>
        <p:nvSpPr>
          <p:cNvPr id="94" name="Rectangle : coins arrondis 93">
            <a:extLst>
              <a:ext uri="{FF2B5EF4-FFF2-40B4-BE49-F238E27FC236}">
                <a16:creationId xmlns:a16="http://schemas.microsoft.com/office/drawing/2014/main" id="{A91CEA63-9804-4B29-B604-F1542E9B4D90}"/>
              </a:ext>
            </a:extLst>
          </p:cNvPr>
          <p:cNvSpPr/>
          <p:nvPr/>
        </p:nvSpPr>
        <p:spPr>
          <a:xfrm>
            <a:off x="1737589" y="3712300"/>
            <a:ext cx="3603595" cy="50121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5" name="Image 94">
            <a:extLst>
              <a:ext uri="{FF2B5EF4-FFF2-40B4-BE49-F238E27FC236}">
                <a16:creationId xmlns:a16="http://schemas.microsoft.com/office/drawing/2014/main" id="{1C961590-913F-4C42-A133-B773E09B3B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27" y="3769990"/>
            <a:ext cx="394732" cy="350325"/>
          </a:xfrm>
          <a:prstGeom prst="rect">
            <a:avLst/>
          </a:prstGeom>
        </p:spPr>
      </p:pic>
      <p:sp>
        <p:nvSpPr>
          <p:cNvPr id="96" name="ZoneTexte 95">
            <a:extLst>
              <a:ext uri="{FF2B5EF4-FFF2-40B4-BE49-F238E27FC236}">
                <a16:creationId xmlns:a16="http://schemas.microsoft.com/office/drawing/2014/main" id="{970F8DB0-7F45-4315-8ECB-2C99D062495A}"/>
              </a:ext>
            </a:extLst>
          </p:cNvPr>
          <p:cNvSpPr txBox="1"/>
          <p:nvPr/>
        </p:nvSpPr>
        <p:spPr>
          <a:xfrm>
            <a:off x="2671797" y="3751845"/>
            <a:ext cx="2645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Avant de régler automatiquement la limite il faut installer des </a:t>
            </a:r>
            <a:r>
              <a:rPr lang="fr-FR" sz="800" b="1" dirty="0"/>
              <a:t>verrous (1) et des butées de lame finale (2)</a:t>
            </a:r>
          </a:p>
        </p:txBody>
      </p:sp>
      <p:pic>
        <p:nvPicPr>
          <p:cNvPr id="97" name="Image 96">
            <a:extLst>
              <a:ext uri="{FF2B5EF4-FFF2-40B4-BE49-F238E27FC236}">
                <a16:creationId xmlns:a16="http://schemas.microsoft.com/office/drawing/2014/main" id="{74A32172-CDBE-4914-B1C7-99F9ECD54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5132" y="1911351"/>
            <a:ext cx="1311965" cy="1461052"/>
          </a:xfrm>
          <a:prstGeom prst="rect">
            <a:avLst/>
          </a:prstGeom>
        </p:spPr>
      </p:pic>
      <p:sp>
        <p:nvSpPr>
          <p:cNvPr id="98" name="ZoneTexte 97">
            <a:extLst>
              <a:ext uri="{FF2B5EF4-FFF2-40B4-BE49-F238E27FC236}">
                <a16:creationId xmlns:a16="http://schemas.microsoft.com/office/drawing/2014/main" id="{43D5F507-16D2-40C2-9264-560665214C4E}"/>
              </a:ext>
            </a:extLst>
          </p:cNvPr>
          <p:cNvSpPr txBox="1"/>
          <p:nvPr/>
        </p:nvSpPr>
        <p:spPr>
          <a:xfrm>
            <a:off x="3887097" y="2300704"/>
            <a:ext cx="7404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1 - Verrous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97DCBE1A-B6E0-4BDD-B25E-0FC88C4C7639}"/>
              </a:ext>
            </a:extLst>
          </p:cNvPr>
          <p:cNvSpPr txBox="1"/>
          <p:nvPr/>
        </p:nvSpPr>
        <p:spPr>
          <a:xfrm>
            <a:off x="3872784" y="2743919"/>
            <a:ext cx="1169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2 – Butées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00" dirty="0"/>
              <a:t>Butée invisible placée aux extrémités de la lame finale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00" dirty="0"/>
              <a:t>Butée conique placée sur la lame finale</a:t>
            </a:r>
          </a:p>
        </p:txBody>
      </p:sp>
      <p:pic>
        <p:nvPicPr>
          <p:cNvPr id="100" name="Image 99">
            <a:extLst>
              <a:ext uri="{FF2B5EF4-FFF2-40B4-BE49-F238E27FC236}">
                <a16:creationId xmlns:a16="http://schemas.microsoft.com/office/drawing/2014/main" id="{7101C18F-188B-45BF-9A11-A18C17AFD2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9" y="4488499"/>
            <a:ext cx="648486" cy="605597"/>
          </a:xfrm>
          <a:prstGeom prst="rect">
            <a:avLst/>
          </a:prstGeom>
        </p:spPr>
      </p:pic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4885A6DB-FF6F-4469-9AB4-5AECA8FDB7CE}"/>
              </a:ext>
            </a:extLst>
          </p:cNvPr>
          <p:cNvCxnSpPr>
            <a:cxnSpLocks/>
          </p:cNvCxnSpPr>
          <p:nvPr/>
        </p:nvCxnSpPr>
        <p:spPr>
          <a:xfrm flipH="1">
            <a:off x="1261042" y="4749225"/>
            <a:ext cx="417376" cy="209671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2" name="ZoneTexte 101">
            <a:extLst>
              <a:ext uri="{FF2B5EF4-FFF2-40B4-BE49-F238E27FC236}">
                <a16:creationId xmlns:a16="http://schemas.microsoft.com/office/drawing/2014/main" id="{85CE4F85-FA84-46E8-B3A9-D8D2CBF23EA6}"/>
              </a:ext>
            </a:extLst>
          </p:cNvPr>
          <p:cNvSpPr txBox="1"/>
          <p:nvPr/>
        </p:nvSpPr>
        <p:spPr>
          <a:xfrm>
            <a:off x="225285" y="5137349"/>
            <a:ext cx="1609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Appuyer sur la </a:t>
            </a:r>
            <a:r>
              <a:rPr lang="fr-FR" sz="800"/>
              <a:t>touche </a:t>
            </a:r>
            <a:r>
              <a:rPr lang="fr-FR" sz="800" b="1"/>
              <a:t>PROG </a:t>
            </a:r>
            <a:r>
              <a:rPr lang="fr-FR" sz="800" dirty="0"/>
              <a:t>de l’émetteur à effacer à l’aide d’un trombone</a:t>
            </a:r>
            <a:endParaRPr lang="fr-FR" sz="800" b="1" dirty="0"/>
          </a:p>
        </p:txBody>
      </p:sp>
      <p:pic>
        <p:nvPicPr>
          <p:cNvPr id="103" name="Image 102">
            <a:extLst>
              <a:ext uri="{FF2B5EF4-FFF2-40B4-BE49-F238E27FC236}">
                <a16:creationId xmlns:a16="http://schemas.microsoft.com/office/drawing/2014/main" id="{5948EFBA-EFEC-44E8-9147-2D62DA4245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09" y="4478529"/>
            <a:ext cx="689870" cy="650035"/>
          </a:xfrm>
          <a:prstGeom prst="rect">
            <a:avLst/>
          </a:prstGeom>
        </p:spPr>
      </p:pic>
      <p:sp>
        <p:nvSpPr>
          <p:cNvPr id="104" name="Flèche : droite 103">
            <a:extLst>
              <a:ext uri="{FF2B5EF4-FFF2-40B4-BE49-F238E27FC236}">
                <a16:creationId xmlns:a16="http://schemas.microsoft.com/office/drawing/2014/main" id="{840A792B-2300-4503-A84A-CC8020644202}"/>
              </a:ext>
            </a:extLst>
          </p:cNvPr>
          <p:cNvSpPr/>
          <p:nvPr/>
        </p:nvSpPr>
        <p:spPr>
          <a:xfrm>
            <a:off x="2600150" y="4588154"/>
            <a:ext cx="167640" cy="91116"/>
          </a:xfrm>
          <a:prstGeom prst="rightArrow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Flèche : droite 104">
            <a:extLst>
              <a:ext uri="{FF2B5EF4-FFF2-40B4-BE49-F238E27FC236}">
                <a16:creationId xmlns:a16="http://schemas.microsoft.com/office/drawing/2014/main" id="{B3D2DB44-53D5-470E-8EDC-6733C4BEFC11}"/>
              </a:ext>
            </a:extLst>
          </p:cNvPr>
          <p:cNvSpPr/>
          <p:nvPr/>
        </p:nvSpPr>
        <p:spPr>
          <a:xfrm>
            <a:off x="2600150" y="4780283"/>
            <a:ext cx="167640" cy="91116"/>
          </a:xfrm>
          <a:prstGeom prst="rightArrow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2CCA1B59-A46A-4912-840C-935EA6B20205}"/>
              </a:ext>
            </a:extLst>
          </p:cNvPr>
          <p:cNvSpPr txBox="1"/>
          <p:nvPr/>
        </p:nvSpPr>
        <p:spPr>
          <a:xfrm>
            <a:off x="2254173" y="5146870"/>
            <a:ext cx="94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Appuyer simultanément sur les touches </a:t>
            </a:r>
            <a:r>
              <a:rPr lang="fr-FR" sz="800" b="1" dirty="0"/>
              <a:t>Haut et Stop</a:t>
            </a:r>
          </a:p>
        </p:txBody>
      </p:sp>
      <p:pic>
        <p:nvPicPr>
          <p:cNvPr id="107" name="Image 106">
            <a:extLst>
              <a:ext uri="{FF2B5EF4-FFF2-40B4-BE49-F238E27FC236}">
                <a16:creationId xmlns:a16="http://schemas.microsoft.com/office/drawing/2014/main" id="{4CE0E069-5DCC-4B3E-8E53-163751C446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631" y="4460011"/>
            <a:ext cx="475488" cy="768096"/>
          </a:xfrm>
          <a:prstGeom prst="rect">
            <a:avLst/>
          </a:prstGeom>
        </p:spPr>
      </p:pic>
      <p:sp>
        <p:nvSpPr>
          <p:cNvPr id="108" name="ZoneTexte 107">
            <a:extLst>
              <a:ext uri="{FF2B5EF4-FFF2-40B4-BE49-F238E27FC236}">
                <a16:creationId xmlns:a16="http://schemas.microsoft.com/office/drawing/2014/main" id="{AB8A129E-FACD-4BE6-8D52-6C9A7DCEF0CA}"/>
              </a:ext>
            </a:extLst>
          </p:cNvPr>
          <p:cNvSpPr txBox="1"/>
          <p:nvPr/>
        </p:nvSpPr>
        <p:spPr>
          <a:xfrm>
            <a:off x="3629113" y="5228107"/>
            <a:ext cx="1609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volet va monter puis descendre et monter à nouveau – La fin de course </a:t>
            </a:r>
            <a:r>
              <a:rPr lang="fr-FR" sz="800" b="1" dirty="0"/>
              <a:t>Haut est programmé</a:t>
            </a:r>
          </a:p>
        </p:txBody>
      </p:sp>
      <p:pic>
        <p:nvPicPr>
          <p:cNvPr id="109" name="Image 108">
            <a:extLst>
              <a:ext uri="{FF2B5EF4-FFF2-40B4-BE49-F238E27FC236}">
                <a16:creationId xmlns:a16="http://schemas.microsoft.com/office/drawing/2014/main" id="{4B04669E-9B08-4540-8B12-8FCBE720F7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203" y="4423382"/>
            <a:ext cx="475488" cy="768096"/>
          </a:xfrm>
          <a:prstGeom prst="rect">
            <a:avLst/>
          </a:prstGeom>
        </p:spPr>
      </p:pic>
      <p:sp>
        <p:nvSpPr>
          <p:cNvPr id="110" name="ZoneTexte 109">
            <a:extLst>
              <a:ext uri="{FF2B5EF4-FFF2-40B4-BE49-F238E27FC236}">
                <a16:creationId xmlns:a16="http://schemas.microsoft.com/office/drawing/2014/main" id="{532BE432-007E-4B4F-9CFD-6C0FEAB8D1C0}"/>
              </a:ext>
            </a:extLst>
          </p:cNvPr>
          <p:cNvSpPr txBox="1"/>
          <p:nvPr/>
        </p:nvSpPr>
        <p:spPr>
          <a:xfrm>
            <a:off x="5198895" y="5226104"/>
            <a:ext cx="1609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volet va de nouveau descendre, monter et descendre à nouveau. La fin de course </a:t>
            </a:r>
            <a:r>
              <a:rPr lang="fr-FR" sz="800" b="1" dirty="0"/>
              <a:t>Bas est programmé</a:t>
            </a:r>
          </a:p>
        </p:txBody>
      </p:sp>
      <p:sp>
        <p:nvSpPr>
          <p:cNvPr id="111" name="AutoShape 11">
            <a:extLst>
              <a:ext uri="{FF2B5EF4-FFF2-40B4-BE49-F238E27FC236}">
                <a16:creationId xmlns:a16="http://schemas.microsoft.com/office/drawing/2014/main" id="{3C652997-A285-4B3D-829B-9EA1CDD76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939" y="4718615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" name="AutoShape 11">
            <a:extLst>
              <a:ext uri="{FF2B5EF4-FFF2-40B4-BE49-F238E27FC236}">
                <a16:creationId xmlns:a16="http://schemas.microsoft.com/office/drawing/2014/main" id="{31619924-4728-419A-92FE-3D5EC09C6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586" y="4706366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" name="AutoShape 11">
            <a:extLst>
              <a:ext uri="{FF2B5EF4-FFF2-40B4-BE49-F238E27FC236}">
                <a16:creationId xmlns:a16="http://schemas.microsoft.com/office/drawing/2014/main" id="{D0E8F42B-20D3-4084-877C-ACCC3B6D2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637" y="4728770"/>
            <a:ext cx="236537" cy="169862"/>
          </a:xfrm>
          <a:prstGeom prst="rightArrow">
            <a:avLst>
              <a:gd name="adj1" fmla="val 50000"/>
              <a:gd name="adj2" fmla="val 34813"/>
            </a:avLst>
          </a:prstGeom>
          <a:solidFill>
            <a:schemeClr val="bg1">
              <a:lumMod val="5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47D73154-7C97-4404-8FF8-6BAFE97861D2}"/>
              </a:ext>
            </a:extLst>
          </p:cNvPr>
          <p:cNvSpPr txBox="1"/>
          <p:nvPr/>
        </p:nvSpPr>
        <p:spPr>
          <a:xfrm>
            <a:off x="615211" y="1232093"/>
            <a:ext cx="5246730" cy="338554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/>
              <a:t>Réglage automatique des limites hautes et basses</a:t>
            </a:r>
          </a:p>
        </p:txBody>
      </p:sp>
    </p:spTree>
    <p:extLst>
      <p:ext uri="{BB962C8B-B14F-4D97-AF65-F5344CB8AC3E}">
        <p14:creationId xmlns:p14="http://schemas.microsoft.com/office/powerpoint/2010/main" val="36336154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Personnalisé 3">
      <a:dk1>
        <a:srgbClr val="080808"/>
      </a:dk1>
      <a:lt1>
        <a:srgbClr val="FFFFFF"/>
      </a:lt1>
      <a:dk2>
        <a:srgbClr val="146194"/>
      </a:dk2>
      <a:lt2>
        <a:srgbClr val="76DBF4"/>
      </a:lt2>
      <a:accent1>
        <a:srgbClr val="080808"/>
      </a:accent1>
      <a:accent2>
        <a:srgbClr val="FFFF00"/>
      </a:accent2>
      <a:accent3>
        <a:srgbClr val="FFFF00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TM02900688[[fn=Facette]]</Template>
  <TotalTime>1059</TotalTime>
  <Words>943</Words>
  <Application>Microsoft Office PowerPoint</Application>
  <PresentationFormat>Personnalisé</PresentationFormat>
  <Paragraphs>128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Achille FY L</vt:lpstr>
      <vt:lpstr>Arial</vt:lpstr>
      <vt:lpstr>Calibri</vt:lpstr>
      <vt:lpstr>Century Gothic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33608</dc:creator>
  <cp:lastModifiedBy>33608</cp:lastModifiedBy>
  <cp:revision>23</cp:revision>
  <cp:lastPrinted>2021-11-26T09:09:23Z</cp:lastPrinted>
  <dcterms:created xsi:type="dcterms:W3CDTF">2021-11-23T14:34:34Z</dcterms:created>
  <dcterms:modified xsi:type="dcterms:W3CDTF">2022-05-13T09:41:18Z</dcterms:modified>
</cp:coreProperties>
</file>